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.xml" ContentType="application/vnd.openxmlformats-officedocument.presentationml.notesSlide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84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91" r:id="rId27"/>
    <p:sldId id="282" r:id="rId28"/>
    <p:sldId id="293" r:id="rId29"/>
    <p:sldId id="294" r:id="rId30"/>
    <p:sldId id="285" r:id="rId31"/>
    <p:sldId id="286" r:id="rId32"/>
    <p:sldId id="287" r:id="rId33"/>
    <p:sldId id="288" r:id="rId34"/>
    <p:sldId id="289" r:id="rId35"/>
    <p:sldId id="290" r:id="rId36"/>
    <p:sldId id="295" r:id="rId37"/>
    <p:sldId id="296" r:id="rId38"/>
    <p:sldId id="297" r:id="rId39"/>
    <p:sldId id="307" r:id="rId40"/>
    <p:sldId id="300" r:id="rId41"/>
    <p:sldId id="308" r:id="rId42"/>
    <p:sldId id="309" r:id="rId43"/>
    <p:sldId id="310" r:id="rId44"/>
    <p:sldId id="311" r:id="rId45"/>
    <p:sldId id="305" r:id="rId46"/>
    <p:sldId id="306" r:id="rId47"/>
  </p:sldIdLst>
  <p:sldSz cx="9144000" cy="6858000" type="screen4x3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72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490922254059686"/>
          <c:y val="0.13999535481886902"/>
          <c:w val="0.66136830027922322"/>
          <c:h val="0.576439469688553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416509</c:v>
                </c:pt>
                <c:pt idx="1">
                  <c:v>356719</c:v>
                </c:pt>
                <c:pt idx="2">
                  <c:v>289586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416509</c:v>
                </c:pt>
                <c:pt idx="1">
                  <c:v>356719</c:v>
                </c:pt>
                <c:pt idx="2">
                  <c:v>289586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Дефицит</c:v>
                </c:pt>
              </c:strCache>
            </c:strRef>
          </c:tx>
          <c:spPr>
            <a:noFill/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3000064"/>
        <c:axId val="93001600"/>
      </c:barChart>
      <c:catAx>
        <c:axId val="930000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3001600"/>
        <c:crosses val="autoZero"/>
        <c:auto val="1"/>
        <c:lblAlgn val="ctr"/>
        <c:lblOffset val="100"/>
        <c:noMultiLvlLbl val="0"/>
      </c:catAx>
      <c:valAx>
        <c:axId val="930016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30000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"/>
          <c:y val="0.81267581379846687"/>
          <c:w val="0.14287759235542816"/>
          <c:h val="0.18724177293074787"/>
        </c:manualLayout>
      </c:layout>
      <c:overlay val="0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750837937305954"/>
          <c:y val="3.4375090579727534E-2"/>
          <c:w val="0.75801274290334009"/>
          <c:h val="0.46785124273162038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доходы, тыс. руб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Факт 2015</c:v>
                </c:pt>
                <c:pt idx="1">
                  <c:v> Факт 2016</c:v>
                </c:pt>
                <c:pt idx="2">
                  <c:v>План 2017</c:v>
                </c:pt>
                <c:pt idx="3">
                  <c:v>Прогноз 2018</c:v>
                </c:pt>
                <c:pt idx="4">
                  <c:v>Прогноз 2019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24380</c:v>
                </c:pt>
                <c:pt idx="1">
                  <c:v>25158</c:v>
                </c:pt>
                <c:pt idx="2">
                  <c:v>26395</c:v>
                </c:pt>
                <c:pt idx="3">
                  <c:v>28045</c:v>
                </c:pt>
                <c:pt idx="4">
                  <c:v>29502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доходы, тыс. руб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Факт 2015</c:v>
                </c:pt>
                <c:pt idx="1">
                  <c:v> Факт 2016</c:v>
                </c:pt>
                <c:pt idx="2">
                  <c:v>План 2017</c:v>
                </c:pt>
                <c:pt idx="3">
                  <c:v>Прогноз 2018</c:v>
                </c:pt>
                <c:pt idx="4">
                  <c:v>Прогноз 2019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3522</c:v>
                </c:pt>
                <c:pt idx="1">
                  <c:v>4686</c:v>
                </c:pt>
                <c:pt idx="2">
                  <c:v>1592</c:v>
                </c:pt>
                <c:pt idx="3">
                  <c:v>1631</c:v>
                </c:pt>
                <c:pt idx="4">
                  <c:v>1662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поступления, тыс. руб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Факт 2015</c:v>
                </c:pt>
                <c:pt idx="1">
                  <c:v> Факт 2016</c:v>
                </c:pt>
                <c:pt idx="2">
                  <c:v>План 2017</c:v>
                </c:pt>
                <c:pt idx="3">
                  <c:v>Прогноз 2018</c:v>
                </c:pt>
                <c:pt idx="4">
                  <c:v>Прогноз 2019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420278</c:v>
                </c:pt>
                <c:pt idx="1">
                  <c:v>407006</c:v>
                </c:pt>
                <c:pt idx="2">
                  <c:v>388522</c:v>
                </c:pt>
                <c:pt idx="3">
                  <c:v>327522</c:v>
                </c:pt>
                <c:pt idx="4">
                  <c:v>258422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9543808"/>
        <c:axId val="109545344"/>
      </c:barChart>
      <c:catAx>
        <c:axId val="109543808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9545344"/>
        <c:crosses val="autoZero"/>
        <c:auto val="1"/>
        <c:lblAlgn val="ctr"/>
        <c:lblOffset val="100"/>
        <c:noMultiLvlLbl val="0"/>
      </c:catAx>
      <c:valAx>
        <c:axId val="109545344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95438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"/>
          <c:y val="0.64751370525265484"/>
          <c:w val="0.2737110479354592"/>
          <c:h val="0.21825188948111901"/>
        </c:manualLayout>
      </c:layout>
      <c:overlay val="0"/>
      <c:txPr>
        <a:bodyPr/>
        <a:lstStyle/>
        <a:p>
          <a:pPr>
            <a:defRPr sz="105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Акцизы 5070 тыс. руб - 18,1%</c:v>
                </c:pt>
                <c:pt idx="1">
                  <c:v>Налог на доходы физических лиц 18719 тыс. руб - 66,9%</c:v>
                </c:pt>
                <c:pt idx="2">
                  <c:v>Налоги на совокупный доход 1740 тыс. руб - 6,2%</c:v>
                </c:pt>
                <c:pt idx="3">
                  <c:v>Государственная пошлина 866 тыс. руб - 3,1%</c:v>
                </c:pt>
                <c:pt idx="4">
                  <c:v>Неналоговые доходы 1592 тыс. руб - 5,7%</c:v>
                </c:pt>
              </c:strCache>
            </c:strRef>
          </c:cat>
          <c:val>
            <c:numRef>
              <c:f>Лист1!$B$2:$B$6</c:f>
              <c:numCache>
                <c:formatCode>0.00%</c:formatCode>
                <c:ptCount val="5"/>
                <c:pt idx="0">
                  <c:v>0.18099999999999999</c:v>
                </c:pt>
                <c:pt idx="1">
                  <c:v>0.66900000000000004</c:v>
                </c:pt>
                <c:pt idx="2">
                  <c:v>6.2E-2</c:v>
                </c:pt>
                <c:pt idx="3">
                  <c:v>3.1E-2</c:v>
                </c:pt>
                <c:pt idx="4">
                  <c:v>5.7000000000000002E-2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/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layout/>
      <c:overlay val="0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 от других бюджетов бюджетной системы Российской Федерации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Дотации - 134077 тыс. руб - 34,5%</c:v>
                </c:pt>
                <c:pt idx="1">
                  <c:v>Субсидии 41274,4 тыс. руб - 10,6%</c:v>
                </c:pt>
                <c:pt idx="2">
                  <c:v>Субвенции 213170,5 тыс. руб - 54,9%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0.34499999999999997</c:v>
                </c:pt>
                <c:pt idx="1">
                  <c:v>0.106</c:v>
                </c:pt>
                <c:pt idx="2">
                  <c:v>0.54900000000000004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0267486876640408"/>
          <c:y val="0.409777312992126"/>
          <c:w val="0.38899179790026245"/>
          <c:h val="0.30294537401574806"/>
        </c:manualLayout>
      </c:layout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7"/>
    </mc:Choice>
    <mc:Fallback>
      <c:style val="37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111111111111112E-2"/>
          <c:y val="0"/>
          <c:w val="0.41431036745406818"/>
          <c:h val="0.6323798297570740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cat>
            <c:strRef>
              <c:f>Лист1!$A$2:$A$11</c:f>
              <c:strCache>
                <c:ptCount val="10"/>
                <c:pt idx="0">
                  <c:v>МП "Развитие образования и молодежная политика в Большесельском МР"</c:v>
                </c:pt>
                <c:pt idx="1">
                  <c:v>МП "Эффективная власть в Большесельском МР"</c:v>
                </c:pt>
                <c:pt idx="2">
                  <c:v>МП "Социальная поддержка населения Большесельского МР"</c:v>
                </c:pt>
                <c:pt idx="3">
                  <c:v>МП "Создание условий для эффективного управления муниципальными финансами БМР"</c:v>
                </c:pt>
                <c:pt idx="4">
                  <c:v>МП  "Развитие дорожного хозяйства и транспорта в БМР"</c:v>
                </c:pt>
                <c:pt idx="5">
                  <c:v>МП "Обеспечение качественными коммунальными услугами населения БМР"</c:v>
                </c:pt>
                <c:pt idx="6">
                  <c:v>МП "Развитие сельского хозяйства в БМР"</c:v>
                </c:pt>
                <c:pt idx="7">
                  <c:v>МП "Защита населения и территории БМР от чрезвычайных ситуаций, обеспечение пожарной безопасности и безопасности людей на водных объектах"</c:v>
                </c:pt>
                <c:pt idx="8">
                  <c:v>МП "Развитие культуры и туризма БМР"</c:v>
                </c:pt>
                <c:pt idx="9">
                  <c:v>Другие МП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46.7</c:v>
                </c:pt>
                <c:pt idx="1">
                  <c:v>1.8</c:v>
                </c:pt>
                <c:pt idx="2">
                  <c:v>29.9</c:v>
                </c:pt>
                <c:pt idx="3">
                  <c:v>1.1000000000000001</c:v>
                </c:pt>
                <c:pt idx="4">
                  <c:v>5.7</c:v>
                </c:pt>
                <c:pt idx="5">
                  <c:v>9.4</c:v>
                </c:pt>
                <c:pt idx="6">
                  <c:v>0.1</c:v>
                </c:pt>
                <c:pt idx="7">
                  <c:v>0.3</c:v>
                </c:pt>
                <c:pt idx="8">
                  <c:v>4.3</c:v>
                </c:pt>
                <c:pt idx="9">
                  <c:v>0.7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explosion val="25"/>
          <c:cat>
            <c:strRef>
              <c:f>Лист1!$A$2:$A$11</c:f>
              <c:strCache>
                <c:ptCount val="10"/>
                <c:pt idx="0">
                  <c:v>МП "Развитие образования и молодежная политика в Большесельском МР"</c:v>
                </c:pt>
                <c:pt idx="1">
                  <c:v>МП "Эффективная власть в Большесельском МР"</c:v>
                </c:pt>
                <c:pt idx="2">
                  <c:v>МП "Социальная поддержка населения Большесельского МР"</c:v>
                </c:pt>
                <c:pt idx="3">
                  <c:v>МП "Создание условий для эффективного управления муниципальными финансами БМР"</c:v>
                </c:pt>
                <c:pt idx="4">
                  <c:v>МП  "Развитие дорожного хозяйства и транспорта в БМР"</c:v>
                </c:pt>
                <c:pt idx="5">
                  <c:v>МП "Обеспечение качественными коммунальными услугами населения БМР"</c:v>
                </c:pt>
                <c:pt idx="6">
                  <c:v>МП "Развитие сельского хозяйства в БМР"</c:v>
                </c:pt>
                <c:pt idx="7">
                  <c:v>МП "Защита населения и территории БМР от чрезвычайных ситуаций, обеспечение пожарной безопасности и безопасности людей на водных объектах"</c:v>
                </c:pt>
                <c:pt idx="8">
                  <c:v>МП "Развитие культуры и туризма БМР"</c:v>
                </c:pt>
                <c:pt idx="9">
                  <c:v>Другие МП</c:v>
                </c:pt>
              </c:strCache>
            </c:strRef>
          </c:cat>
          <c:val>
            <c:numRef>
              <c:f>Лист1!$C$2:$C$11</c:f>
              <c:numCache>
                <c:formatCode>General</c:formatCode>
                <c:ptCount val="10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43472222222222223"/>
          <c:y val="2.8278474634071227E-2"/>
          <c:w val="0.28472222222222221"/>
          <c:h val="0.95237055318417163"/>
        </c:manualLayout>
      </c:layout>
      <c:overlay val="0"/>
      <c:txPr>
        <a:bodyPr/>
        <a:lstStyle/>
        <a:p>
          <a:pPr>
            <a:defRPr sz="9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3921113907453806"/>
          <c:y val="6.6400655182457205E-2"/>
          <c:w val="0.72731083139522601"/>
          <c:h val="0.5083905842293798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2016г.</c:v>
                </c:pt>
                <c:pt idx="1">
                  <c:v>2017г.</c:v>
                </c:pt>
                <c:pt idx="2">
                  <c:v>2018г.</c:v>
                </c:pt>
                <c:pt idx="3">
                  <c:v>2019г.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148928</c:v>
                </c:pt>
                <c:pt idx="1">
                  <c:v>134077</c:v>
                </c:pt>
                <c:pt idx="2">
                  <c:v>98290</c:v>
                </c:pt>
                <c:pt idx="3">
                  <c:v>27834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Субвенции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2016г.</c:v>
                </c:pt>
                <c:pt idx="1">
                  <c:v>2017г.</c:v>
                </c:pt>
                <c:pt idx="2">
                  <c:v>2018г.</c:v>
                </c:pt>
                <c:pt idx="3">
                  <c:v>2019г.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223987</c:v>
                </c:pt>
                <c:pt idx="1">
                  <c:v>213171</c:v>
                </c:pt>
                <c:pt idx="2">
                  <c:v>211336</c:v>
                </c:pt>
                <c:pt idx="3">
                  <c:v>213274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Субсидии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2016г.</c:v>
                </c:pt>
                <c:pt idx="1">
                  <c:v>2017г.</c:v>
                </c:pt>
                <c:pt idx="2">
                  <c:v>2018г.</c:v>
                </c:pt>
                <c:pt idx="3">
                  <c:v>2019г.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28555</c:v>
                </c:pt>
                <c:pt idx="1">
                  <c:v>41274</c:v>
                </c:pt>
                <c:pt idx="2">
                  <c:v>17398</c:v>
                </c:pt>
                <c:pt idx="3">
                  <c:v>17314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МБТ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2016г.</c:v>
                </c:pt>
                <c:pt idx="1">
                  <c:v>2017г.</c:v>
                </c:pt>
                <c:pt idx="2">
                  <c:v>2018г.</c:v>
                </c:pt>
                <c:pt idx="3">
                  <c:v>2019г.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5537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2655744"/>
        <c:axId val="152657280"/>
      </c:barChart>
      <c:catAx>
        <c:axId val="152655744"/>
        <c:scaling>
          <c:orientation val="minMax"/>
        </c:scaling>
        <c:delete val="0"/>
        <c:axPos val="b"/>
        <c:majorTickMark val="out"/>
        <c:minorTickMark val="none"/>
        <c:tickLblPos val="nextTo"/>
        <c:crossAx val="152657280"/>
        <c:crosses val="autoZero"/>
        <c:auto val="1"/>
        <c:lblAlgn val="ctr"/>
        <c:lblOffset val="100"/>
        <c:noMultiLvlLbl val="0"/>
      </c:catAx>
      <c:valAx>
        <c:axId val="1526572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26557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9.7659029621134846E-2"/>
          <c:y val="0.67378249263595347"/>
          <c:w val="0.13988264389356186"/>
          <c:h val="0.298327963559604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CC2FB6-FBD2-437E-8703-278D574A4782}" type="doc">
      <dgm:prSet loTypeId="urn:microsoft.com/office/officeart/2005/8/layout/list1" loCatId="list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E563E912-061A-4564-8BAF-63BA4A23ECDC}">
      <dgm:prSet phldrT="[Текст]"/>
      <dgm:spPr/>
      <dgm:t>
        <a:bodyPr/>
        <a:lstStyle/>
        <a:p>
          <a:pPr algn="ctr"/>
          <a:r>
            <a:rPr lang="ru-RU" dirty="0" smtClean="0">
              <a:latin typeface="Times New Roman" pitchFamily="18" charset="0"/>
              <a:cs typeface="Times New Roman" pitchFamily="18" charset="0"/>
            </a:rPr>
            <a:t>Бюджетное послание Президента</a:t>
          </a:r>
          <a:r>
            <a:rPr lang="ru-RU" dirty="0" smtClean="0"/>
            <a:t>	</a:t>
          </a:r>
          <a:endParaRPr lang="ru-RU" dirty="0"/>
        </a:p>
      </dgm:t>
    </dgm:pt>
    <dgm:pt modelId="{6F9BC947-914A-4C08-BB89-E60560932006}" type="parTrans" cxnId="{30116325-1F0B-4CD1-BD65-C8AD985AA367}">
      <dgm:prSet/>
      <dgm:spPr/>
      <dgm:t>
        <a:bodyPr/>
        <a:lstStyle/>
        <a:p>
          <a:endParaRPr lang="ru-RU"/>
        </a:p>
      </dgm:t>
    </dgm:pt>
    <dgm:pt modelId="{54E92359-3FD9-4F69-BCC2-8BAC496F591F}" type="sibTrans" cxnId="{30116325-1F0B-4CD1-BD65-C8AD985AA367}">
      <dgm:prSet/>
      <dgm:spPr/>
      <dgm:t>
        <a:bodyPr/>
        <a:lstStyle/>
        <a:p>
          <a:endParaRPr lang="ru-RU"/>
        </a:p>
      </dgm:t>
    </dgm:pt>
    <dgm:pt modelId="{272BA550-7DC1-4AAF-8CF7-37BD027C16B5}">
      <dgm:prSet phldrT="[Текст]"/>
      <dgm:spPr/>
      <dgm:t>
        <a:bodyPr/>
        <a:lstStyle/>
        <a:p>
          <a:pPr algn="ctr"/>
          <a:r>
            <a:rPr lang="ru-RU" dirty="0" smtClean="0">
              <a:latin typeface="Times New Roman" pitchFamily="18" charset="0"/>
              <a:cs typeface="Times New Roman" pitchFamily="18" charset="0"/>
            </a:rPr>
            <a:t>Прогноз социально – экономического развития территории</a:t>
          </a:r>
          <a:r>
            <a:rPr lang="ru-RU" dirty="0" smtClean="0"/>
            <a:t>	</a:t>
          </a:r>
          <a:endParaRPr lang="ru-RU" dirty="0"/>
        </a:p>
      </dgm:t>
    </dgm:pt>
    <dgm:pt modelId="{263086AB-8CB7-493B-BB4C-D9A2E4355242}" type="parTrans" cxnId="{6025D3BA-ED6E-4F71-8ADB-E6AAE9EF54D5}">
      <dgm:prSet/>
      <dgm:spPr/>
      <dgm:t>
        <a:bodyPr/>
        <a:lstStyle/>
        <a:p>
          <a:endParaRPr lang="ru-RU"/>
        </a:p>
      </dgm:t>
    </dgm:pt>
    <dgm:pt modelId="{4A6141F9-45C7-47C3-A2C2-320A80AE6EE3}" type="sibTrans" cxnId="{6025D3BA-ED6E-4F71-8ADB-E6AAE9EF54D5}">
      <dgm:prSet/>
      <dgm:spPr/>
      <dgm:t>
        <a:bodyPr/>
        <a:lstStyle/>
        <a:p>
          <a:endParaRPr lang="ru-RU"/>
        </a:p>
      </dgm:t>
    </dgm:pt>
    <dgm:pt modelId="{5DC72A8D-D7EE-41D5-A9C4-48291002414F}">
      <dgm:prSet phldrT="[Текст]"/>
      <dgm:spPr/>
      <dgm:t>
        <a:bodyPr/>
        <a:lstStyle/>
        <a:p>
          <a:pPr algn="ctr"/>
          <a:r>
            <a:rPr lang="ru-RU" dirty="0" smtClean="0">
              <a:latin typeface="Times New Roman" pitchFamily="18" charset="0"/>
              <a:cs typeface="Times New Roman" pitchFamily="18" charset="0"/>
            </a:rPr>
            <a:t>Основные направления бюджетно  – налоговой политики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24E11DC8-B442-476F-BCCB-AAE3510BBAB8}" type="parTrans" cxnId="{96FEC874-A51D-4A45-8E30-138C93768B7D}">
      <dgm:prSet/>
      <dgm:spPr/>
      <dgm:t>
        <a:bodyPr/>
        <a:lstStyle/>
        <a:p>
          <a:endParaRPr lang="ru-RU"/>
        </a:p>
      </dgm:t>
    </dgm:pt>
    <dgm:pt modelId="{D8BCE1BB-EFE1-4EF7-A1AD-880EB1E23AED}" type="sibTrans" cxnId="{96FEC874-A51D-4A45-8E30-138C93768B7D}">
      <dgm:prSet/>
      <dgm:spPr/>
      <dgm:t>
        <a:bodyPr/>
        <a:lstStyle/>
        <a:p>
          <a:endParaRPr lang="ru-RU"/>
        </a:p>
      </dgm:t>
    </dgm:pt>
    <dgm:pt modelId="{102B47E2-A369-47F4-8BC5-4BE3ACD45CD3}">
      <dgm:prSet/>
      <dgm:spPr/>
      <dgm:t>
        <a:bodyPr/>
        <a:lstStyle/>
        <a:p>
          <a:pPr algn="ctr"/>
          <a:r>
            <a:rPr lang="ru-RU" dirty="0" smtClean="0">
              <a:latin typeface="Times New Roman" pitchFamily="18" charset="0"/>
              <a:cs typeface="Times New Roman" pitchFamily="18" charset="0"/>
            </a:rPr>
            <a:t>Законодательство о налогах и сборах, льготах по налогам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0D0B2C26-63BB-4CA4-90A7-DF27E3FD1FD7}" type="parTrans" cxnId="{B27F4E5C-1F21-49AD-B5DF-49BDFF8AAAE3}">
      <dgm:prSet/>
      <dgm:spPr/>
      <dgm:t>
        <a:bodyPr/>
        <a:lstStyle/>
        <a:p>
          <a:endParaRPr lang="ru-RU"/>
        </a:p>
      </dgm:t>
    </dgm:pt>
    <dgm:pt modelId="{F55F8DEB-36AF-4776-BFE3-05D5A07A25CC}" type="sibTrans" cxnId="{B27F4E5C-1F21-49AD-B5DF-49BDFF8AAAE3}">
      <dgm:prSet/>
      <dgm:spPr/>
      <dgm:t>
        <a:bodyPr/>
        <a:lstStyle/>
        <a:p>
          <a:endParaRPr lang="ru-RU"/>
        </a:p>
      </dgm:t>
    </dgm:pt>
    <dgm:pt modelId="{56376356-09F1-43C1-B158-343B9EF9807B}" type="pres">
      <dgm:prSet presAssocID="{74CC2FB6-FBD2-437E-8703-278D574A478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F4552E6-AAE8-48D0-BCFD-E3884AE1E39D}" type="pres">
      <dgm:prSet presAssocID="{E563E912-061A-4564-8BAF-63BA4A23ECDC}" presName="parentLin" presStyleCnt="0"/>
      <dgm:spPr/>
    </dgm:pt>
    <dgm:pt modelId="{A2C7E777-5280-4D2D-944D-CDB3A479FC7D}" type="pres">
      <dgm:prSet presAssocID="{E563E912-061A-4564-8BAF-63BA4A23ECDC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1401BD80-4B60-4EA7-8237-92DAE392A6FE}" type="pres">
      <dgm:prSet presAssocID="{E563E912-061A-4564-8BAF-63BA4A23ECDC}" presName="parentText" presStyleLbl="node1" presStyleIdx="0" presStyleCnt="4" custLinFactNeighborX="-6234" custLinFactNeighborY="429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875BBD-B738-4F22-A0CB-42C26C95AE00}" type="pres">
      <dgm:prSet presAssocID="{E563E912-061A-4564-8BAF-63BA4A23ECDC}" presName="negativeSpace" presStyleCnt="0"/>
      <dgm:spPr/>
    </dgm:pt>
    <dgm:pt modelId="{E2931D09-57ED-45C7-8872-7A697DD59A91}" type="pres">
      <dgm:prSet presAssocID="{E563E912-061A-4564-8BAF-63BA4A23ECDC}" presName="childText" presStyleLbl="conFgAcc1" presStyleIdx="0" presStyleCnt="4">
        <dgm:presLayoutVars>
          <dgm:bulletEnabled val="1"/>
        </dgm:presLayoutVars>
      </dgm:prSet>
      <dgm:spPr/>
    </dgm:pt>
    <dgm:pt modelId="{2212FCBB-690C-4FAB-B219-BF10193C00AE}" type="pres">
      <dgm:prSet presAssocID="{54E92359-3FD9-4F69-BCC2-8BAC496F591F}" presName="spaceBetweenRectangles" presStyleCnt="0"/>
      <dgm:spPr/>
    </dgm:pt>
    <dgm:pt modelId="{0096B906-9EE2-4C4E-A6D0-47ACBF49C789}" type="pres">
      <dgm:prSet presAssocID="{272BA550-7DC1-4AAF-8CF7-37BD027C16B5}" presName="parentLin" presStyleCnt="0"/>
      <dgm:spPr/>
    </dgm:pt>
    <dgm:pt modelId="{83EF610A-0CF1-45CA-9393-79F60198DA2E}" type="pres">
      <dgm:prSet presAssocID="{272BA550-7DC1-4AAF-8CF7-37BD027C16B5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385EF9A1-943E-4699-96CE-F67D86FEF0CF}" type="pres">
      <dgm:prSet presAssocID="{272BA550-7DC1-4AAF-8CF7-37BD027C16B5}" presName="parentText" presStyleLbl="node1" presStyleIdx="1" presStyleCnt="4" custLinFactNeighborX="-6234" custLinFactNeighborY="158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7BABCB-1070-45C9-811E-4D8C9B842608}" type="pres">
      <dgm:prSet presAssocID="{272BA550-7DC1-4AAF-8CF7-37BD027C16B5}" presName="negativeSpace" presStyleCnt="0"/>
      <dgm:spPr/>
    </dgm:pt>
    <dgm:pt modelId="{81AAB43E-0D75-4356-A20D-C20535F9D331}" type="pres">
      <dgm:prSet presAssocID="{272BA550-7DC1-4AAF-8CF7-37BD027C16B5}" presName="childText" presStyleLbl="conFgAcc1" presStyleIdx="1" presStyleCnt="4">
        <dgm:presLayoutVars>
          <dgm:bulletEnabled val="1"/>
        </dgm:presLayoutVars>
      </dgm:prSet>
      <dgm:spPr/>
    </dgm:pt>
    <dgm:pt modelId="{271C1324-128A-4D9B-B9F0-D3548C823AF3}" type="pres">
      <dgm:prSet presAssocID="{4A6141F9-45C7-47C3-A2C2-320A80AE6EE3}" presName="spaceBetweenRectangles" presStyleCnt="0"/>
      <dgm:spPr/>
    </dgm:pt>
    <dgm:pt modelId="{4BEC9DA1-B3DC-4246-8BB6-B10B44EC7B73}" type="pres">
      <dgm:prSet presAssocID="{5DC72A8D-D7EE-41D5-A9C4-48291002414F}" presName="parentLin" presStyleCnt="0"/>
      <dgm:spPr/>
    </dgm:pt>
    <dgm:pt modelId="{20244651-9278-411D-8943-05A1E4E9D375}" type="pres">
      <dgm:prSet presAssocID="{5DC72A8D-D7EE-41D5-A9C4-48291002414F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7C031871-EDCD-482B-A338-598E7E1D3F83}" type="pres">
      <dgm:prSet presAssocID="{5DC72A8D-D7EE-41D5-A9C4-48291002414F}" presName="parentText" presStyleLbl="node1" presStyleIdx="2" presStyleCnt="4" custLinFactNeighborX="-6234" custLinFactNeighborY="438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043754-647D-479E-9555-54E86A5EB6F9}" type="pres">
      <dgm:prSet presAssocID="{5DC72A8D-D7EE-41D5-A9C4-48291002414F}" presName="negativeSpace" presStyleCnt="0"/>
      <dgm:spPr/>
    </dgm:pt>
    <dgm:pt modelId="{814E47C0-06A4-470E-B0EB-FAE18597A0D7}" type="pres">
      <dgm:prSet presAssocID="{5DC72A8D-D7EE-41D5-A9C4-48291002414F}" presName="childText" presStyleLbl="conFgAcc1" presStyleIdx="2" presStyleCnt="4">
        <dgm:presLayoutVars>
          <dgm:bulletEnabled val="1"/>
        </dgm:presLayoutVars>
      </dgm:prSet>
      <dgm:spPr/>
    </dgm:pt>
    <dgm:pt modelId="{9750333D-FDE8-40F6-805E-55CCE5B16A02}" type="pres">
      <dgm:prSet presAssocID="{D8BCE1BB-EFE1-4EF7-A1AD-880EB1E23AED}" presName="spaceBetweenRectangles" presStyleCnt="0"/>
      <dgm:spPr/>
    </dgm:pt>
    <dgm:pt modelId="{53DFF7FC-3142-44D5-99F2-C9E76EC929B8}" type="pres">
      <dgm:prSet presAssocID="{102B47E2-A369-47F4-8BC5-4BE3ACD45CD3}" presName="parentLin" presStyleCnt="0"/>
      <dgm:spPr/>
    </dgm:pt>
    <dgm:pt modelId="{206DCAE1-AF17-46A9-93A0-190C4E29F96F}" type="pres">
      <dgm:prSet presAssocID="{102B47E2-A369-47F4-8BC5-4BE3ACD45CD3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CC115508-2273-4B96-A2B7-E1115AFEFDFB}" type="pres">
      <dgm:prSet presAssocID="{102B47E2-A369-47F4-8BC5-4BE3ACD45CD3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B91BBF-BFEB-4B3D-9C75-C64B2CAFB597}" type="pres">
      <dgm:prSet presAssocID="{102B47E2-A369-47F4-8BC5-4BE3ACD45CD3}" presName="negativeSpace" presStyleCnt="0"/>
      <dgm:spPr/>
    </dgm:pt>
    <dgm:pt modelId="{A02EAF10-12A7-47A7-8B91-1802B9A0650C}" type="pres">
      <dgm:prSet presAssocID="{102B47E2-A369-47F4-8BC5-4BE3ACD45CD3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6B2F5CD-2E50-43D1-B4B5-C2CDABE3CEC5}" type="presOf" srcId="{5DC72A8D-D7EE-41D5-A9C4-48291002414F}" destId="{20244651-9278-411D-8943-05A1E4E9D375}" srcOrd="0" destOrd="0" presId="urn:microsoft.com/office/officeart/2005/8/layout/list1"/>
    <dgm:cxn modelId="{12174AA0-DB0B-40C9-BF4A-7860CD60E964}" type="presOf" srcId="{102B47E2-A369-47F4-8BC5-4BE3ACD45CD3}" destId="{CC115508-2273-4B96-A2B7-E1115AFEFDFB}" srcOrd="1" destOrd="0" presId="urn:microsoft.com/office/officeart/2005/8/layout/list1"/>
    <dgm:cxn modelId="{6025D3BA-ED6E-4F71-8ADB-E6AAE9EF54D5}" srcId="{74CC2FB6-FBD2-437E-8703-278D574A4782}" destId="{272BA550-7DC1-4AAF-8CF7-37BD027C16B5}" srcOrd="1" destOrd="0" parTransId="{263086AB-8CB7-493B-BB4C-D9A2E4355242}" sibTransId="{4A6141F9-45C7-47C3-A2C2-320A80AE6EE3}"/>
    <dgm:cxn modelId="{96FEC874-A51D-4A45-8E30-138C93768B7D}" srcId="{74CC2FB6-FBD2-437E-8703-278D574A4782}" destId="{5DC72A8D-D7EE-41D5-A9C4-48291002414F}" srcOrd="2" destOrd="0" parTransId="{24E11DC8-B442-476F-BCCB-AAE3510BBAB8}" sibTransId="{D8BCE1BB-EFE1-4EF7-A1AD-880EB1E23AED}"/>
    <dgm:cxn modelId="{B27F4E5C-1F21-49AD-B5DF-49BDFF8AAAE3}" srcId="{74CC2FB6-FBD2-437E-8703-278D574A4782}" destId="{102B47E2-A369-47F4-8BC5-4BE3ACD45CD3}" srcOrd="3" destOrd="0" parTransId="{0D0B2C26-63BB-4CA4-90A7-DF27E3FD1FD7}" sibTransId="{F55F8DEB-36AF-4776-BFE3-05D5A07A25CC}"/>
    <dgm:cxn modelId="{018ED484-4E6F-40AE-A727-A3AC61DD45DE}" type="presOf" srcId="{E563E912-061A-4564-8BAF-63BA4A23ECDC}" destId="{1401BD80-4B60-4EA7-8237-92DAE392A6FE}" srcOrd="1" destOrd="0" presId="urn:microsoft.com/office/officeart/2005/8/layout/list1"/>
    <dgm:cxn modelId="{EFF5F068-8422-4B00-A2C3-C7BC44EE2DA7}" type="presOf" srcId="{272BA550-7DC1-4AAF-8CF7-37BD027C16B5}" destId="{385EF9A1-943E-4699-96CE-F67D86FEF0CF}" srcOrd="1" destOrd="0" presId="urn:microsoft.com/office/officeart/2005/8/layout/list1"/>
    <dgm:cxn modelId="{98498790-C19B-4763-BB8D-E2C84E477A88}" type="presOf" srcId="{E563E912-061A-4564-8BAF-63BA4A23ECDC}" destId="{A2C7E777-5280-4D2D-944D-CDB3A479FC7D}" srcOrd="0" destOrd="0" presId="urn:microsoft.com/office/officeart/2005/8/layout/list1"/>
    <dgm:cxn modelId="{40F3BED1-0BB8-493C-9C6D-4E15093F3780}" type="presOf" srcId="{5DC72A8D-D7EE-41D5-A9C4-48291002414F}" destId="{7C031871-EDCD-482B-A338-598E7E1D3F83}" srcOrd="1" destOrd="0" presId="urn:microsoft.com/office/officeart/2005/8/layout/list1"/>
    <dgm:cxn modelId="{8434DA44-9759-4E6C-B192-8DDCA7F6515B}" type="presOf" srcId="{102B47E2-A369-47F4-8BC5-4BE3ACD45CD3}" destId="{206DCAE1-AF17-46A9-93A0-190C4E29F96F}" srcOrd="0" destOrd="0" presId="urn:microsoft.com/office/officeart/2005/8/layout/list1"/>
    <dgm:cxn modelId="{A19F2E2D-428B-477B-BE0B-AADEB519048E}" type="presOf" srcId="{74CC2FB6-FBD2-437E-8703-278D574A4782}" destId="{56376356-09F1-43C1-B158-343B9EF9807B}" srcOrd="0" destOrd="0" presId="urn:microsoft.com/office/officeart/2005/8/layout/list1"/>
    <dgm:cxn modelId="{A3B954A7-5A97-4E43-8A8E-73E52776C0E4}" type="presOf" srcId="{272BA550-7DC1-4AAF-8CF7-37BD027C16B5}" destId="{83EF610A-0CF1-45CA-9393-79F60198DA2E}" srcOrd="0" destOrd="0" presId="urn:microsoft.com/office/officeart/2005/8/layout/list1"/>
    <dgm:cxn modelId="{30116325-1F0B-4CD1-BD65-C8AD985AA367}" srcId="{74CC2FB6-FBD2-437E-8703-278D574A4782}" destId="{E563E912-061A-4564-8BAF-63BA4A23ECDC}" srcOrd="0" destOrd="0" parTransId="{6F9BC947-914A-4C08-BB89-E60560932006}" sibTransId="{54E92359-3FD9-4F69-BCC2-8BAC496F591F}"/>
    <dgm:cxn modelId="{328E8135-A7A1-4BF6-ACEC-3D7CABF82F9A}" type="presParOf" srcId="{56376356-09F1-43C1-B158-343B9EF9807B}" destId="{0F4552E6-AAE8-48D0-BCFD-E3884AE1E39D}" srcOrd="0" destOrd="0" presId="urn:microsoft.com/office/officeart/2005/8/layout/list1"/>
    <dgm:cxn modelId="{B20EF566-1629-42A3-84EF-E22F70EB9A64}" type="presParOf" srcId="{0F4552E6-AAE8-48D0-BCFD-E3884AE1E39D}" destId="{A2C7E777-5280-4D2D-944D-CDB3A479FC7D}" srcOrd="0" destOrd="0" presId="urn:microsoft.com/office/officeart/2005/8/layout/list1"/>
    <dgm:cxn modelId="{4752422A-D48D-4A09-84E3-59367E846264}" type="presParOf" srcId="{0F4552E6-AAE8-48D0-BCFD-E3884AE1E39D}" destId="{1401BD80-4B60-4EA7-8237-92DAE392A6FE}" srcOrd="1" destOrd="0" presId="urn:microsoft.com/office/officeart/2005/8/layout/list1"/>
    <dgm:cxn modelId="{48CC9EBA-57A5-409B-A682-CAEAC28CC680}" type="presParOf" srcId="{56376356-09F1-43C1-B158-343B9EF9807B}" destId="{BA875BBD-B738-4F22-A0CB-42C26C95AE00}" srcOrd="1" destOrd="0" presId="urn:microsoft.com/office/officeart/2005/8/layout/list1"/>
    <dgm:cxn modelId="{57750FA8-09CA-4671-89E9-958A8FDE3A15}" type="presParOf" srcId="{56376356-09F1-43C1-B158-343B9EF9807B}" destId="{E2931D09-57ED-45C7-8872-7A697DD59A91}" srcOrd="2" destOrd="0" presId="urn:microsoft.com/office/officeart/2005/8/layout/list1"/>
    <dgm:cxn modelId="{D09601B0-EEEC-4D00-B7DB-C419397F815D}" type="presParOf" srcId="{56376356-09F1-43C1-B158-343B9EF9807B}" destId="{2212FCBB-690C-4FAB-B219-BF10193C00AE}" srcOrd="3" destOrd="0" presId="urn:microsoft.com/office/officeart/2005/8/layout/list1"/>
    <dgm:cxn modelId="{F912308A-BA6B-4EB1-98B3-E0535C47F8F0}" type="presParOf" srcId="{56376356-09F1-43C1-B158-343B9EF9807B}" destId="{0096B906-9EE2-4C4E-A6D0-47ACBF49C789}" srcOrd="4" destOrd="0" presId="urn:microsoft.com/office/officeart/2005/8/layout/list1"/>
    <dgm:cxn modelId="{81E01E81-11B7-4199-AD19-11D35A471D4C}" type="presParOf" srcId="{0096B906-9EE2-4C4E-A6D0-47ACBF49C789}" destId="{83EF610A-0CF1-45CA-9393-79F60198DA2E}" srcOrd="0" destOrd="0" presId="urn:microsoft.com/office/officeart/2005/8/layout/list1"/>
    <dgm:cxn modelId="{05FE5DFB-4166-488E-94A1-A66B70EB118E}" type="presParOf" srcId="{0096B906-9EE2-4C4E-A6D0-47ACBF49C789}" destId="{385EF9A1-943E-4699-96CE-F67D86FEF0CF}" srcOrd="1" destOrd="0" presId="urn:microsoft.com/office/officeart/2005/8/layout/list1"/>
    <dgm:cxn modelId="{C07A8EA7-593C-4A4B-8A1D-88E6F01F631B}" type="presParOf" srcId="{56376356-09F1-43C1-B158-343B9EF9807B}" destId="{917BABCB-1070-45C9-811E-4D8C9B842608}" srcOrd="5" destOrd="0" presId="urn:microsoft.com/office/officeart/2005/8/layout/list1"/>
    <dgm:cxn modelId="{28F2BBD8-CA1D-4171-8269-1AD1BF859A0F}" type="presParOf" srcId="{56376356-09F1-43C1-B158-343B9EF9807B}" destId="{81AAB43E-0D75-4356-A20D-C20535F9D331}" srcOrd="6" destOrd="0" presId="urn:microsoft.com/office/officeart/2005/8/layout/list1"/>
    <dgm:cxn modelId="{9C22D346-A315-4D11-9DC2-BC35EC2F3688}" type="presParOf" srcId="{56376356-09F1-43C1-B158-343B9EF9807B}" destId="{271C1324-128A-4D9B-B9F0-D3548C823AF3}" srcOrd="7" destOrd="0" presId="urn:microsoft.com/office/officeart/2005/8/layout/list1"/>
    <dgm:cxn modelId="{5A6D7F37-8DDD-4F25-AA16-66685DAB16E3}" type="presParOf" srcId="{56376356-09F1-43C1-B158-343B9EF9807B}" destId="{4BEC9DA1-B3DC-4246-8BB6-B10B44EC7B73}" srcOrd="8" destOrd="0" presId="urn:microsoft.com/office/officeart/2005/8/layout/list1"/>
    <dgm:cxn modelId="{5303DAFF-38C6-4942-ADA9-0D0F6807FC90}" type="presParOf" srcId="{4BEC9DA1-B3DC-4246-8BB6-B10B44EC7B73}" destId="{20244651-9278-411D-8943-05A1E4E9D375}" srcOrd="0" destOrd="0" presId="urn:microsoft.com/office/officeart/2005/8/layout/list1"/>
    <dgm:cxn modelId="{033A2A44-0CEB-461F-A12C-7476C78D6088}" type="presParOf" srcId="{4BEC9DA1-B3DC-4246-8BB6-B10B44EC7B73}" destId="{7C031871-EDCD-482B-A338-598E7E1D3F83}" srcOrd="1" destOrd="0" presId="urn:microsoft.com/office/officeart/2005/8/layout/list1"/>
    <dgm:cxn modelId="{3F7045D2-2A04-411E-B7BA-6567D3FA3969}" type="presParOf" srcId="{56376356-09F1-43C1-B158-343B9EF9807B}" destId="{5F043754-647D-479E-9555-54E86A5EB6F9}" srcOrd="9" destOrd="0" presId="urn:microsoft.com/office/officeart/2005/8/layout/list1"/>
    <dgm:cxn modelId="{151785C0-66F9-4A94-8EEB-B29225F229BD}" type="presParOf" srcId="{56376356-09F1-43C1-B158-343B9EF9807B}" destId="{814E47C0-06A4-470E-B0EB-FAE18597A0D7}" srcOrd="10" destOrd="0" presId="urn:microsoft.com/office/officeart/2005/8/layout/list1"/>
    <dgm:cxn modelId="{DB15C598-BAFD-4AB2-9D09-FCA0C9CE2B07}" type="presParOf" srcId="{56376356-09F1-43C1-B158-343B9EF9807B}" destId="{9750333D-FDE8-40F6-805E-55CCE5B16A02}" srcOrd="11" destOrd="0" presId="urn:microsoft.com/office/officeart/2005/8/layout/list1"/>
    <dgm:cxn modelId="{218DE4D5-2DA7-46CD-92E9-2FCAB6AF15F9}" type="presParOf" srcId="{56376356-09F1-43C1-B158-343B9EF9807B}" destId="{53DFF7FC-3142-44D5-99F2-C9E76EC929B8}" srcOrd="12" destOrd="0" presId="urn:microsoft.com/office/officeart/2005/8/layout/list1"/>
    <dgm:cxn modelId="{98A678D5-3127-41A6-85EA-D035FB95FF73}" type="presParOf" srcId="{53DFF7FC-3142-44D5-99F2-C9E76EC929B8}" destId="{206DCAE1-AF17-46A9-93A0-190C4E29F96F}" srcOrd="0" destOrd="0" presId="urn:microsoft.com/office/officeart/2005/8/layout/list1"/>
    <dgm:cxn modelId="{48FB6CC0-2706-499D-A7BD-519F7370F6FF}" type="presParOf" srcId="{53DFF7FC-3142-44D5-99F2-C9E76EC929B8}" destId="{CC115508-2273-4B96-A2B7-E1115AFEFDFB}" srcOrd="1" destOrd="0" presId="urn:microsoft.com/office/officeart/2005/8/layout/list1"/>
    <dgm:cxn modelId="{0AE2B7FF-F482-4F43-BD8F-8596A7DE0F63}" type="presParOf" srcId="{56376356-09F1-43C1-B158-343B9EF9807B}" destId="{D1B91BBF-BFEB-4B3D-9C75-C64B2CAFB597}" srcOrd="13" destOrd="0" presId="urn:microsoft.com/office/officeart/2005/8/layout/list1"/>
    <dgm:cxn modelId="{C8E7A5CC-E9B0-4CBC-A333-2A52DD5D2BB9}" type="presParOf" srcId="{56376356-09F1-43C1-B158-343B9EF9807B}" destId="{A02EAF10-12A7-47A7-8B91-1802B9A0650C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87DFC88-0B08-4588-84FB-EE82F741691A}" type="doc">
      <dgm:prSet loTypeId="urn:microsoft.com/office/officeart/2005/8/layout/target3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ru-RU"/>
        </a:p>
      </dgm:t>
    </dgm:pt>
    <dgm:pt modelId="{175E0796-646E-421C-8E65-59D645E5D1DD}">
      <dgm:prSet phldrT="[Текст]" custT="1"/>
      <dgm:spPr/>
      <dgm:t>
        <a:bodyPr/>
        <a:lstStyle/>
        <a:p>
          <a:pPr marL="0" indent="361950" algn="l"/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Привлечение перспективных налогоплательщиков за счет предоставления поддержки их инвестиционной деятельности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F55CC604-6B55-42AE-90C2-F0F37918D98C}" type="parTrans" cxnId="{210F6078-02CB-4278-B162-F66401F34EFE}">
      <dgm:prSet/>
      <dgm:spPr/>
      <dgm:t>
        <a:bodyPr/>
        <a:lstStyle/>
        <a:p>
          <a:endParaRPr lang="ru-RU"/>
        </a:p>
      </dgm:t>
    </dgm:pt>
    <dgm:pt modelId="{A4EEAB1B-1C0D-436E-B4C4-E30F5DA47B81}" type="sibTrans" cxnId="{210F6078-02CB-4278-B162-F66401F34EFE}">
      <dgm:prSet/>
      <dgm:spPr/>
      <dgm:t>
        <a:bodyPr/>
        <a:lstStyle/>
        <a:p>
          <a:endParaRPr lang="ru-RU"/>
        </a:p>
      </dgm:t>
    </dgm:pt>
    <dgm:pt modelId="{B25C6B70-2A05-4221-A9F1-4B862973F459}">
      <dgm:prSet phldrT="[Текст]" custT="1"/>
      <dgm:spPr/>
      <dgm:t>
        <a:bodyPr/>
        <a:lstStyle/>
        <a:p>
          <a:pPr marL="0" indent="361950" algn="l"/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Сокращение задолженности по налогами платежам в бюджет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F8B0FEF3-FB05-4EB0-87B4-F8E1CE95A436}" type="parTrans" cxnId="{7A711060-FBEA-4365-BF37-C2ECE28E1AFA}">
      <dgm:prSet/>
      <dgm:spPr/>
      <dgm:t>
        <a:bodyPr/>
        <a:lstStyle/>
        <a:p>
          <a:endParaRPr lang="ru-RU"/>
        </a:p>
      </dgm:t>
    </dgm:pt>
    <dgm:pt modelId="{EC727A0F-8A70-4997-8456-A26EFDB3C18C}" type="sibTrans" cxnId="{7A711060-FBEA-4365-BF37-C2ECE28E1AFA}">
      <dgm:prSet/>
      <dgm:spPr/>
      <dgm:t>
        <a:bodyPr/>
        <a:lstStyle/>
        <a:p>
          <a:endParaRPr lang="ru-RU"/>
        </a:p>
      </dgm:t>
    </dgm:pt>
    <dgm:pt modelId="{2C0E440B-9636-4722-9B1A-10D077A9723B}">
      <dgm:prSet phldrT="[Текст]" custT="1"/>
      <dgm:spPr/>
      <dgm:t>
        <a:bodyPr/>
        <a:lstStyle/>
        <a:p>
          <a:pPr marL="0" indent="361950" algn="l"/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Проведение совместной с налоговыми органами работы по легализации заработной платы работающего населения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FD89C0FD-08E2-4CF7-88F8-DD753CFC9E5E}" type="parTrans" cxnId="{C44A2DEB-2781-4C70-ACC7-96B2BD3C26ED}">
      <dgm:prSet/>
      <dgm:spPr/>
      <dgm:t>
        <a:bodyPr/>
        <a:lstStyle/>
        <a:p>
          <a:endParaRPr lang="ru-RU"/>
        </a:p>
      </dgm:t>
    </dgm:pt>
    <dgm:pt modelId="{66B1350F-86CA-4A43-8AB1-97320CCD3790}" type="sibTrans" cxnId="{C44A2DEB-2781-4C70-ACC7-96B2BD3C26ED}">
      <dgm:prSet/>
      <dgm:spPr/>
      <dgm:t>
        <a:bodyPr/>
        <a:lstStyle/>
        <a:p>
          <a:endParaRPr lang="ru-RU"/>
        </a:p>
      </dgm:t>
    </dgm:pt>
    <dgm:pt modelId="{AB480BE2-24A6-4278-BB20-104639CBB4F3}">
      <dgm:prSet custT="1"/>
      <dgm:spPr/>
      <dgm:t>
        <a:bodyPr/>
        <a:lstStyle/>
        <a:p>
          <a:pPr marL="0" indent="361950" algn="l"/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Вовлечение в налогообложение объектов недвижимости, принадлежащих гражданам на праве собственности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90E31A74-8FB0-45A7-B2EB-F6EDFA55088B}" type="parTrans" cxnId="{FBBE8390-F362-4BB6-8E21-A46B2D60FEC1}">
      <dgm:prSet/>
      <dgm:spPr/>
      <dgm:t>
        <a:bodyPr/>
        <a:lstStyle/>
        <a:p>
          <a:endParaRPr lang="ru-RU"/>
        </a:p>
      </dgm:t>
    </dgm:pt>
    <dgm:pt modelId="{32170D0E-3B10-4A38-BDA5-886815C86E99}" type="sibTrans" cxnId="{FBBE8390-F362-4BB6-8E21-A46B2D60FEC1}">
      <dgm:prSet/>
      <dgm:spPr/>
      <dgm:t>
        <a:bodyPr/>
        <a:lstStyle/>
        <a:p>
          <a:endParaRPr lang="ru-RU"/>
        </a:p>
      </dgm:t>
    </dgm:pt>
    <dgm:pt modelId="{EA77A139-D7DA-4F51-8051-DCB873845E5D}" type="pres">
      <dgm:prSet presAssocID="{787DFC88-0B08-4588-84FB-EE82F741691A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9B7E504-439B-470F-9F7C-43F7AF2DF5A5}" type="pres">
      <dgm:prSet presAssocID="{175E0796-646E-421C-8E65-59D645E5D1DD}" presName="circle1" presStyleLbl="node1" presStyleIdx="0" presStyleCnt="4"/>
      <dgm:spPr/>
    </dgm:pt>
    <dgm:pt modelId="{603C6DE7-750C-47FA-A572-51184D8F48E0}" type="pres">
      <dgm:prSet presAssocID="{175E0796-646E-421C-8E65-59D645E5D1DD}" presName="space" presStyleCnt="0"/>
      <dgm:spPr/>
    </dgm:pt>
    <dgm:pt modelId="{60CA525E-17DA-43F2-810E-149A1D2D4DFD}" type="pres">
      <dgm:prSet presAssocID="{175E0796-646E-421C-8E65-59D645E5D1DD}" presName="rect1" presStyleLbl="alignAcc1" presStyleIdx="0" presStyleCnt="4"/>
      <dgm:spPr/>
      <dgm:t>
        <a:bodyPr/>
        <a:lstStyle/>
        <a:p>
          <a:endParaRPr lang="ru-RU"/>
        </a:p>
      </dgm:t>
    </dgm:pt>
    <dgm:pt modelId="{13939B78-2669-4196-87C5-674DBBAECA53}" type="pres">
      <dgm:prSet presAssocID="{AB480BE2-24A6-4278-BB20-104639CBB4F3}" presName="vertSpace2" presStyleLbl="node1" presStyleIdx="0" presStyleCnt="4"/>
      <dgm:spPr/>
    </dgm:pt>
    <dgm:pt modelId="{C0D31780-D2F5-453C-A063-63CC34C05499}" type="pres">
      <dgm:prSet presAssocID="{AB480BE2-24A6-4278-BB20-104639CBB4F3}" presName="circle2" presStyleLbl="node1" presStyleIdx="1" presStyleCnt="4"/>
      <dgm:spPr/>
    </dgm:pt>
    <dgm:pt modelId="{8F5D7D26-0887-4207-B3FC-BAA2928C9C35}" type="pres">
      <dgm:prSet presAssocID="{AB480BE2-24A6-4278-BB20-104639CBB4F3}" presName="rect2" presStyleLbl="alignAcc1" presStyleIdx="1" presStyleCnt="4"/>
      <dgm:spPr/>
      <dgm:t>
        <a:bodyPr/>
        <a:lstStyle/>
        <a:p>
          <a:endParaRPr lang="ru-RU"/>
        </a:p>
      </dgm:t>
    </dgm:pt>
    <dgm:pt modelId="{90A6F9A0-808B-4973-90BB-6B134D06AB0B}" type="pres">
      <dgm:prSet presAssocID="{B25C6B70-2A05-4221-A9F1-4B862973F459}" presName="vertSpace3" presStyleLbl="node1" presStyleIdx="1" presStyleCnt="4"/>
      <dgm:spPr/>
    </dgm:pt>
    <dgm:pt modelId="{F2D142FC-0745-43F7-B95F-8FFDFE0ED774}" type="pres">
      <dgm:prSet presAssocID="{B25C6B70-2A05-4221-A9F1-4B862973F459}" presName="circle3" presStyleLbl="node1" presStyleIdx="2" presStyleCnt="4"/>
      <dgm:spPr/>
    </dgm:pt>
    <dgm:pt modelId="{1E3D66BE-A5F4-4338-8C97-0B1C7EB330CF}" type="pres">
      <dgm:prSet presAssocID="{B25C6B70-2A05-4221-A9F1-4B862973F459}" presName="rect3" presStyleLbl="alignAcc1" presStyleIdx="2" presStyleCnt="4"/>
      <dgm:spPr/>
      <dgm:t>
        <a:bodyPr/>
        <a:lstStyle/>
        <a:p>
          <a:endParaRPr lang="ru-RU"/>
        </a:p>
      </dgm:t>
    </dgm:pt>
    <dgm:pt modelId="{88DA922D-EE62-405D-BDF2-1C7A9468B7E6}" type="pres">
      <dgm:prSet presAssocID="{2C0E440B-9636-4722-9B1A-10D077A9723B}" presName="vertSpace4" presStyleLbl="node1" presStyleIdx="2" presStyleCnt="4"/>
      <dgm:spPr/>
    </dgm:pt>
    <dgm:pt modelId="{D354109F-CACE-40FF-BA5F-5B34DD9CB1CD}" type="pres">
      <dgm:prSet presAssocID="{2C0E440B-9636-4722-9B1A-10D077A9723B}" presName="circle4" presStyleLbl="node1" presStyleIdx="3" presStyleCnt="4"/>
      <dgm:spPr/>
    </dgm:pt>
    <dgm:pt modelId="{BB609D23-1D36-48AE-8578-7A266D04A8BE}" type="pres">
      <dgm:prSet presAssocID="{2C0E440B-9636-4722-9B1A-10D077A9723B}" presName="rect4" presStyleLbl="alignAcc1" presStyleIdx="3" presStyleCnt="4"/>
      <dgm:spPr/>
      <dgm:t>
        <a:bodyPr/>
        <a:lstStyle/>
        <a:p>
          <a:endParaRPr lang="ru-RU"/>
        </a:p>
      </dgm:t>
    </dgm:pt>
    <dgm:pt modelId="{9EEDFA0C-B25E-457E-BA06-F1F9B4B8DF93}" type="pres">
      <dgm:prSet presAssocID="{175E0796-646E-421C-8E65-59D645E5D1DD}" presName="rect1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310219-7EF9-4211-8FED-73CEFC238694}" type="pres">
      <dgm:prSet presAssocID="{AB480BE2-24A6-4278-BB20-104639CBB4F3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5B225E-D02D-487A-A5E8-74FC44831D12}" type="pres">
      <dgm:prSet presAssocID="{B25C6B70-2A05-4221-A9F1-4B862973F459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3989DB-217D-4775-8E28-2A74718ABEBE}" type="pres">
      <dgm:prSet presAssocID="{2C0E440B-9636-4722-9B1A-10D077A9723B}" presName="rect4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207DC5A-E4FF-47E6-A1C4-63B3CB8CA64D}" type="presOf" srcId="{787DFC88-0B08-4588-84FB-EE82F741691A}" destId="{EA77A139-D7DA-4F51-8051-DCB873845E5D}" srcOrd="0" destOrd="0" presId="urn:microsoft.com/office/officeart/2005/8/layout/target3"/>
    <dgm:cxn modelId="{B9FC8FFB-40BB-4ED9-A895-78959EC47128}" type="presOf" srcId="{175E0796-646E-421C-8E65-59D645E5D1DD}" destId="{9EEDFA0C-B25E-457E-BA06-F1F9B4B8DF93}" srcOrd="1" destOrd="0" presId="urn:microsoft.com/office/officeart/2005/8/layout/target3"/>
    <dgm:cxn modelId="{FBBE8390-F362-4BB6-8E21-A46B2D60FEC1}" srcId="{787DFC88-0B08-4588-84FB-EE82F741691A}" destId="{AB480BE2-24A6-4278-BB20-104639CBB4F3}" srcOrd="1" destOrd="0" parTransId="{90E31A74-8FB0-45A7-B2EB-F6EDFA55088B}" sibTransId="{32170D0E-3B10-4A38-BDA5-886815C86E99}"/>
    <dgm:cxn modelId="{0E9ECEA2-B625-4801-95B2-980776CB14DD}" type="presOf" srcId="{B25C6B70-2A05-4221-A9F1-4B862973F459}" destId="{775B225E-D02D-487A-A5E8-74FC44831D12}" srcOrd="1" destOrd="0" presId="urn:microsoft.com/office/officeart/2005/8/layout/target3"/>
    <dgm:cxn modelId="{7A711060-FBEA-4365-BF37-C2ECE28E1AFA}" srcId="{787DFC88-0B08-4588-84FB-EE82F741691A}" destId="{B25C6B70-2A05-4221-A9F1-4B862973F459}" srcOrd="2" destOrd="0" parTransId="{F8B0FEF3-FB05-4EB0-87B4-F8E1CE95A436}" sibTransId="{EC727A0F-8A70-4997-8456-A26EFDB3C18C}"/>
    <dgm:cxn modelId="{A26E988E-C277-4679-A6E4-A548B9DDA37A}" type="presOf" srcId="{175E0796-646E-421C-8E65-59D645E5D1DD}" destId="{60CA525E-17DA-43F2-810E-149A1D2D4DFD}" srcOrd="0" destOrd="0" presId="urn:microsoft.com/office/officeart/2005/8/layout/target3"/>
    <dgm:cxn modelId="{087926C0-6329-4A6E-B752-2EF40042F072}" type="presOf" srcId="{2C0E440B-9636-4722-9B1A-10D077A9723B}" destId="{BB609D23-1D36-48AE-8578-7A266D04A8BE}" srcOrd="0" destOrd="0" presId="urn:microsoft.com/office/officeart/2005/8/layout/target3"/>
    <dgm:cxn modelId="{210F6078-02CB-4278-B162-F66401F34EFE}" srcId="{787DFC88-0B08-4588-84FB-EE82F741691A}" destId="{175E0796-646E-421C-8E65-59D645E5D1DD}" srcOrd="0" destOrd="0" parTransId="{F55CC604-6B55-42AE-90C2-F0F37918D98C}" sibTransId="{A4EEAB1B-1C0D-436E-B4C4-E30F5DA47B81}"/>
    <dgm:cxn modelId="{2BEF5A1B-5E54-4408-A758-5805EB3CD567}" type="presOf" srcId="{B25C6B70-2A05-4221-A9F1-4B862973F459}" destId="{1E3D66BE-A5F4-4338-8C97-0B1C7EB330CF}" srcOrd="0" destOrd="0" presId="urn:microsoft.com/office/officeart/2005/8/layout/target3"/>
    <dgm:cxn modelId="{C44A2DEB-2781-4C70-ACC7-96B2BD3C26ED}" srcId="{787DFC88-0B08-4588-84FB-EE82F741691A}" destId="{2C0E440B-9636-4722-9B1A-10D077A9723B}" srcOrd="3" destOrd="0" parTransId="{FD89C0FD-08E2-4CF7-88F8-DD753CFC9E5E}" sibTransId="{66B1350F-86CA-4A43-8AB1-97320CCD3790}"/>
    <dgm:cxn modelId="{985D7425-C3B3-4F50-A50B-FFB68E087D72}" type="presOf" srcId="{AB480BE2-24A6-4278-BB20-104639CBB4F3}" destId="{8F5D7D26-0887-4207-B3FC-BAA2928C9C35}" srcOrd="0" destOrd="0" presId="urn:microsoft.com/office/officeart/2005/8/layout/target3"/>
    <dgm:cxn modelId="{0D14E228-254D-4374-9731-0E118559E18E}" type="presOf" srcId="{AB480BE2-24A6-4278-BB20-104639CBB4F3}" destId="{D7310219-7EF9-4211-8FED-73CEFC238694}" srcOrd="1" destOrd="0" presId="urn:microsoft.com/office/officeart/2005/8/layout/target3"/>
    <dgm:cxn modelId="{5308816E-A435-44E3-B0CD-88B34C339F2C}" type="presOf" srcId="{2C0E440B-9636-4722-9B1A-10D077A9723B}" destId="{873989DB-217D-4775-8E28-2A74718ABEBE}" srcOrd="1" destOrd="0" presId="urn:microsoft.com/office/officeart/2005/8/layout/target3"/>
    <dgm:cxn modelId="{FA569185-4F32-40AF-9C56-B51712F71269}" type="presParOf" srcId="{EA77A139-D7DA-4F51-8051-DCB873845E5D}" destId="{69B7E504-439B-470F-9F7C-43F7AF2DF5A5}" srcOrd="0" destOrd="0" presId="urn:microsoft.com/office/officeart/2005/8/layout/target3"/>
    <dgm:cxn modelId="{99FFA4DD-1963-41C2-A28A-BB71CE34CCE9}" type="presParOf" srcId="{EA77A139-D7DA-4F51-8051-DCB873845E5D}" destId="{603C6DE7-750C-47FA-A572-51184D8F48E0}" srcOrd="1" destOrd="0" presId="urn:microsoft.com/office/officeart/2005/8/layout/target3"/>
    <dgm:cxn modelId="{4CCABF78-049E-46CE-A898-4BAE3D7C1627}" type="presParOf" srcId="{EA77A139-D7DA-4F51-8051-DCB873845E5D}" destId="{60CA525E-17DA-43F2-810E-149A1D2D4DFD}" srcOrd="2" destOrd="0" presId="urn:microsoft.com/office/officeart/2005/8/layout/target3"/>
    <dgm:cxn modelId="{8C3D895E-834F-4D95-B17A-72BEC8EDEEFA}" type="presParOf" srcId="{EA77A139-D7DA-4F51-8051-DCB873845E5D}" destId="{13939B78-2669-4196-87C5-674DBBAECA53}" srcOrd="3" destOrd="0" presId="urn:microsoft.com/office/officeart/2005/8/layout/target3"/>
    <dgm:cxn modelId="{0A0333DB-9C41-45B6-9FFF-093A4CEFCE79}" type="presParOf" srcId="{EA77A139-D7DA-4F51-8051-DCB873845E5D}" destId="{C0D31780-D2F5-453C-A063-63CC34C05499}" srcOrd="4" destOrd="0" presId="urn:microsoft.com/office/officeart/2005/8/layout/target3"/>
    <dgm:cxn modelId="{890DB996-BC73-4161-9EE4-50F0BECD2A23}" type="presParOf" srcId="{EA77A139-D7DA-4F51-8051-DCB873845E5D}" destId="{8F5D7D26-0887-4207-B3FC-BAA2928C9C35}" srcOrd="5" destOrd="0" presId="urn:microsoft.com/office/officeart/2005/8/layout/target3"/>
    <dgm:cxn modelId="{06D6135B-94C5-4B14-AD7A-7245732E0AE3}" type="presParOf" srcId="{EA77A139-D7DA-4F51-8051-DCB873845E5D}" destId="{90A6F9A0-808B-4973-90BB-6B134D06AB0B}" srcOrd="6" destOrd="0" presId="urn:microsoft.com/office/officeart/2005/8/layout/target3"/>
    <dgm:cxn modelId="{CAE1CF85-EEB7-4686-BD2D-06323F3DFA6B}" type="presParOf" srcId="{EA77A139-D7DA-4F51-8051-DCB873845E5D}" destId="{F2D142FC-0745-43F7-B95F-8FFDFE0ED774}" srcOrd="7" destOrd="0" presId="urn:microsoft.com/office/officeart/2005/8/layout/target3"/>
    <dgm:cxn modelId="{A43B8FEF-1836-471E-8D57-FE8F6C6A4555}" type="presParOf" srcId="{EA77A139-D7DA-4F51-8051-DCB873845E5D}" destId="{1E3D66BE-A5F4-4338-8C97-0B1C7EB330CF}" srcOrd="8" destOrd="0" presId="urn:microsoft.com/office/officeart/2005/8/layout/target3"/>
    <dgm:cxn modelId="{17F05489-C9A1-4191-90EE-AC03F48AF091}" type="presParOf" srcId="{EA77A139-D7DA-4F51-8051-DCB873845E5D}" destId="{88DA922D-EE62-405D-BDF2-1C7A9468B7E6}" srcOrd="9" destOrd="0" presId="urn:microsoft.com/office/officeart/2005/8/layout/target3"/>
    <dgm:cxn modelId="{0108231A-1981-43D1-BB87-AAB3E9AF849A}" type="presParOf" srcId="{EA77A139-D7DA-4F51-8051-DCB873845E5D}" destId="{D354109F-CACE-40FF-BA5F-5B34DD9CB1CD}" srcOrd="10" destOrd="0" presId="urn:microsoft.com/office/officeart/2005/8/layout/target3"/>
    <dgm:cxn modelId="{F0B6AE08-B761-45C0-8122-6B32D5037984}" type="presParOf" srcId="{EA77A139-D7DA-4F51-8051-DCB873845E5D}" destId="{BB609D23-1D36-48AE-8578-7A266D04A8BE}" srcOrd="11" destOrd="0" presId="urn:microsoft.com/office/officeart/2005/8/layout/target3"/>
    <dgm:cxn modelId="{A00E1DB3-0319-4960-B6B6-208D4736077C}" type="presParOf" srcId="{EA77A139-D7DA-4F51-8051-DCB873845E5D}" destId="{9EEDFA0C-B25E-457E-BA06-F1F9B4B8DF93}" srcOrd="12" destOrd="0" presId="urn:microsoft.com/office/officeart/2005/8/layout/target3"/>
    <dgm:cxn modelId="{B17C5050-95CF-4855-B07B-4D9FFDA42E8F}" type="presParOf" srcId="{EA77A139-D7DA-4F51-8051-DCB873845E5D}" destId="{D7310219-7EF9-4211-8FED-73CEFC238694}" srcOrd="13" destOrd="0" presId="urn:microsoft.com/office/officeart/2005/8/layout/target3"/>
    <dgm:cxn modelId="{FAD80D8C-E18A-4658-9F0A-AC3ABDEDA733}" type="presParOf" srcId="{EA77A139-D7DA-4F51-8051-DCB873845E5D}" destId="{775B225E-D02D-487A-A5E8-74FC44831D12}" srcOrd="14" destOrd="0" presId="urn:microsoft.com/office/officeart/2005/8/layout/target3"/>
    <dgm:cxn modelId="{CDD98471-2DB0-4869-95A5-A6550BF2414F}" type="presParOf" srcId="{EA77A139-D7DA-4F51-8051-DCB873845E5D}" destId="{873989DB-217D-4775-8E28-2A74718ABEBE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DDD556F-20F7-47DF-8B22-C69A4838F6EA}" type="doc">
      <dgm:prSet loTypeId="urn:microsoft.com/office/officeart/2008/layout/HexagonCluster" loCatId="picture" qsTypeId="urn:microsoft.com/office/officeart/2005/8/quickstyle/simple5" qsCatId="simple" csTypeId="urn:microsoft.com/office/officeart/2005/8/colors/accent3_3" csCatId="accent3" phldr="1"/>
      <dgm:spPr/>
      <dgm:t>
        <a:bodyPr/>
        <a:lstStyle/>
        <a:p>
          <a:endParaRPr lang="ru-RU"/>
        </a:p>
      </dgm:t>
    </dgm:pt>
    <dgm:pt modelId="{9F424EFA-8B49-4E17-B97A-59629FF1CB91}">
      <dgm:prSet phldrT="[Текст]" custT="1"/>
      <dgm:spPr/>
      <dgm:t>
        <a:bodyPr/>
        <a:lstStyle/>
        <a:p>
          <a:r>
            <a:rPr lang="ru-RU" sz="11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Развитие образования и молодежная политика  160998 т. руб.</a:t>
          </a:r>
          <a:endParaRPr lang="ru-RU" sz="1100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B17D61D-E579-48B0-A698-D26F89B6A606}" type="parTrans" cxnId="{B18B0405-50E1-45D1-91AF-4692544232F0}">
      <dgm:prSet/>
      <dgm:spPr/>
      <dgm:t>
        <a:bodyPr/>
        <a:lstStyle/>
        <a:p>
          <a:endParaRPr lang="ru-RU" sz="1100">
            <a:solidFill>
              <a:schemeClr val="accent1">
                <a:lumMod val="50000"/>
              </a:schemeClr>
            </a:solidFill>
          </a:endParaRPr>
        </a:p>
      </dgm:t>
    </dgm:pt>
    <dgm:pt modelId="{45DC4086-5B63-4076-81C5-559C3FC09729}" type="sibTrans" cxnId="{B18B0405-50E1-45D1-91AF-4692544232F0}">
      <dgm:prSet/>
      <dgm:spPr/>
      <dgm:t>
        <a:bodyPr/>
        <a:lstStyle/>
        <a:p>
          <a:endParaRPr lang="ru-RU" sz="1100">
            <a:solidFill>
              <a:schemeClr val="accent1">
                <a:lumMod val="50000"/>
              </a:schemeClr>
            </a:solidFill>
          </a:endParaRPr>
        </a:p>
      </dgm:t>
    </dgm:pt>
    <dgm:pt modelId="{AD8289D9-553C-46C5-8736-1F0171A9C69D}">
      <dgm:prSet phldrT="[Текст]" custT="1"/>
      <dgm:spPr/>
      <dgm:t>
        <a:bodyPr/>
        <a:lstStyle/>
        <a:p>
          <a:r>
            <a:rPr lang="ru-RU" sz="1100" i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Развитие физической культуры и спорта в 604 т. руб. </a:t>
          </a:r>
          <a:endParaRPr lang="ru-RU" sz="1100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203F2E7-1067-443E-829A-05B86333A496}" type="parTrans" cxnId="{F6C45F77-EA2C-44FF-B5A9-BEF1A888BC01}">
      <dgm:prSet/>
      <dgm:spPr/>
      <dgm:t>
        <a:bodyPr/>
        <a:lstStyle/>
        <a:p>
          <a:endParaRPr lang="ru-RU" sz="1100">
            <a:solidFill>
              <a:schemeClr val="accent1">
                <a:lumMod val="50000"/>
              </a:schemeClr>
            </a:solidFill>
          </a:endParaRPr>
        </a:p>
      </dgm:t>
    </dgm:pt>
    <dgm:pt modelId="{EF616639-7C8B-4136-91B7-9335EE33896A}" type="sibTrans" cxnId="{F6C45F77-EA2C-44FF-B5A9-BEF1A888BC01}">
      <dgm:prSet/>
      <dgm:spPr/>
      <dgm:t>
        <a:bodyPr/>
        <a:lstStyle/>
        <a:p>
          <a:endParaRPr lang="ru-RU" sz="1100">
            <a:solidFill>
              <a:schemeClr val="accent1">
                <a:lumMod val="50000"/>
              </a:schemeClr>
            </a:solidFill>
          </a:endParaRPr>
        </a:p>
      </dgm:t>
    </dgm:pt>
    <dgm:pt modelId="{0B18D0B7-CAFF-4705-864B-75072785C949}">
      <dgm:prSet phldrT="[Текст]" custT="1"/>
      <dgm:spPr/>
      <dgm:t>
        <a:bodyPr/>
        <a:lstStyle/>
        <a:p>
          <a:r>
            <a:rPr lang="ru-RU" sz="11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Обеспечение доступным и комфортным жильем населения 200 т. руб.</a:t>
          </a:r>
          <a:endParaRPr lang="ru-RU" sz="1100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437219E-766A-4F07-9799-08279EE54E9D}" type="parTrans" cxnId="{76654ACF-DD71-494A-866D-4ED6E86D0CE7}">
      <dgm:prSet/>
      <dgm:spPr/>
      <dgm:t>
        <a:bodyPr/>
        <a:lstStyle/>
        <a:p>
          <a:endParaRPr lang="ru-RU" sz="1100">
            <a:solidFill>
              <a:schemeClr val="accent1">
                <a:lumMod val="50000"/>
              </a:schemeClr>
            </a:solidFill>
          </a:endParaRPr>
        </a:p>
      </dgm:t>
    </dgm:pt>
    <dgm:pt modelId="{B1C19C34-C76F-4710-8193-8A8DF6C3CC89}" type="sibTrans" cxnId="{76654ACF-DD71-494A-866D-4ED6E86D0CE7}">
      <dgm:prSet/>
      <dgm:spPr/>
      <dgm:t>
        <a:bodyPr/>
        <a:lstStyle/>
        <a:p>
          <a:endParaRPr lang="ru-RU" sz="1100">
            <a:solidFill>
              <a:schemeClr val="accent1">
                <a:lumMod val="50000"/>
              </a:schemeClr>
            </a:solidFill>
          </a:endParaRPr>
        </a:p>
      </dgm:t>
    </dgm:pt>
    <dgm:pt modelId="{91A5FF31-849B-49A2-AB9C-E452D283AE44}">
      <dgm:prSet phldrT="[Текст]" custT="1"/>
      <dgm:spPr/>
      <dgm:t>
        <a:bodyPr/>
        <a:lstStyle/>
        <a:p>
          <a:r>
            <a:rPr lang="ru-RU" sz="1100" i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Обеспечение общественного порядка и противодействие преступности 100 т. руб.</a:t>
          </a:r>
          <a:endParaRPr lang="ru-RU" sz="1100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25158B6-E160-4281-8B8A-156943B5F94C}" type="parTrans" cxnId="{01A55FAA-B696-445A-B078-9D7155CA11AB}">
      <dgm:prSet/>
      <dgm:spPr/>
      <dgm:t>
        <a:bodyPr/>
        <a:lstStyle/>
        <a:p>
          <a:endParaRPr lang="ru-RU" sz="1100">
            <a:solidFill>
              <a:schemeClr val="accent1">
                <a:lumMod val="50000"/>
              </a:schemeClr>
            </a:solidFill>
          </a:endParaRPr>
        </a:p>
      </dgm:t>
    </dgm:pt>
    <dgm:pt modelId="{7A1AA2D8-FD3A-48EE-B818-1034A9921BF0}" type="sibTrans" cxnId="{01A55FAA-B696-445A-B078-9D7155CA11AB}">
      <dgm:prSet/>
      <dgm:spPr/>
      <dgm:t>
        <a:bodyPr/>
        <a:lstStyle/>
        <a:p>
          <a:endParaRPr lang="ru-RU" sz="1100">
            <a:solidFill>
              <a:schemeClr val="accent1">
                <a:lumMod val="50000"/>
              </a:schemeClr>
            </a:solidFill>
          </a:endParaRPr>
        </a:p>
      </dgm:t>
    </dgm:pt>
    <dgm:pt modelId="{721891B3-45CF-4788-B306-CF59C966F751}">
      <dgm:prSet phldrT="[Текст]" custT="1"/>
      <dgm:spPr/>
      <dgm:t>
        <a:bodyPr/>
        <a:lstStyle/>
        <a:p>
          <a:r>
            <a:rPr lang="ru-RU" sz="1100" i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Защита населения и территории от чрезвычайных ситуаций, обеспечение пожарной безопасности и безопасности людей на водных объектах 1130 т. руб.</a:t>
          </a:r>
          <a:endParaRPr lang="ru-RU" sz="1100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9228B40-0FF1-4CE7-A077-CFABE18D4E8B}" type="parTrans" cxnId="{1E0DDE68-58DC-4B9B-AC4B-4CAA1774A49D}">
      <dgm:prSet/>
      <dgm:spPr/>
      <dgm:t>
        <a:bodyPr/>
        <a:lstStyle/>
        <a:p>
          <a:endParaRPr lang="ru-RU" sz="1100">
            <a:solidFill>
              <a:schemeClr val="accent1">
                <a:lumMod val="50000"/>
              </a:schemeClr>
            </a:solidFill>
          </a:endParaRPr>
        </a:p>
      </dgm:t>
    </dgm:pt>
    <dgm:pt modelId="{A7619106-2C75-4FFE-AFD4-52AD7FCFCE3E}" type="sibTrans" cxnId="{1E0DDE68-58DC-4B9B-AC4B-4CAA1774A49D}">
      <dgm:prSet/>
      <dgm:spPr/>
      <dgm:t>
        <a:bodyPr/>
        <a:lstStyle/>
        <a:p>
          <a:endParaRPr lang="ru-RU" sz="1100">
            <a:solidFill>
              <a:schemeClr val="accent1">
                <a:lumMod val="50000"/>
              </a:schemeClr>
            </a:solidFill>
          </a:endParaRPr>
        </a:p>
      </dgm:t>
    </dgm:pt>
    <dgm:pt modelId="{C43CB206-7E36-4BB6-ADF2-4BE7849D903A}">
      <dgm:prSet phldrT="[Текст]" custT="1"/>
      <dgm:spPr/>
      <dgm:t>
        <a:bodyPr/>
        <a:lstStyle/>
        <a:p>
          <a:r>
            <a:rPr lang="ru-RU" sz="1100" i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Социальная поддержка населения 103035 т. руб.</a:t>
          </a:r>
          <a:endParaRPr lang="ru-RU" sz="1100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A93FC56-98B4-4280-9265-4336803190FF}" type="parTrans" cxnId="{36251EFE-89B5-4662-9C46-0C81AFFFE791}">
      <dgm:prSet/>
      <dgm:spPr/>
      <dgm:t>
        <a:bodyPr/>
        <a:lstStyle/>
        <a:p>
          <a:endParaRPr lang="ru-RU" sz="1100">
            <a:solidFill>
              <a:schemeClr val="accent1">
                <a:lumMod val="50000"/>
              </a:schemeClr>
            </a:solidFill>
          </a:endParaRPr>
        </a:p>
      </dgm:t>
    </dgm:pt>
    <dgm:pt modelId="{649B496D-34B1-4D94-91FB-DC4855B9679A}" type="sibTrans" cxnId="{36251EFE-89B5-4662-9C46-0C81AFFFE791}">
      <dgm:prSet/>
      <dgm:spPr/>
      <dgm:t>
        <a:bodyPr/>
        <a:lstStyle/>
        <a:p>
          <a:endParaRPr lang="ru-RU" sz="1100">
            <a:solidFill>
              <a:schemeClr val="accent1">
                <a:lumMod val="50000"/>
              </a:schemeClr>
            </a:solidFill>
          </a:endParaRPr>
        </a:p>
      </dgm:t>
    </dgm:pt>
    <dgm:pt modelId="{DB5F3094-826B-4098-A434-0B78B5925F99}">
      <dgm:prSet phldrT="[Текст]" custT="1"/>
      <dgm:spPr/>
      <dgm:t>
        <a:bodyPr/>
        <a:lstStyle/>
        <a:p>
          <a:r>
            <a:rPr lang="ru-RU" sz="11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Развитие культуры и туризма 14900 т. руб.</a:t>
          </a:r>
          <a:endParaRPr lang="ru-RU" sz="1100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599BE00-D2D5-41AC-9BC8-BBEEBC5E24A5}" type="parTrans" cxnId="{85624C48-4B4D-418A-9A19-0028D5A0D9F2}">
      <dgm:prSet/>
      <dgm:spPr/>
      <dgm:t>
        <a:bodyPr/>
        <a:lstStyle/>
        <a:p>
          <a:endParaRPr lang="ru-RU" sz="1100">
            <a:solidFill>
              <a:schemeClr val="accent1">
                <a:lumMod val="50000"/>
              </a:schemeClr>
            </a:solidFill>
          </a:endParaRPr>
        </a:p>
      </dgm:t>
    </dgm:pt>
    <dgm:pt modelId="{37303CFD-0953-4C69-A904-B92832F915F5}" type="sibTrans" cxnId="{85624C48-4B4D-418A-9A19-0028D5A0D9F2}">
      <dgm:prSet/>
      <dgm:spPr/>
      <dgm:t>
        <a:bodyPr/>
        <a:lstStyle/>
        <a:p>
          <a:endParaRPr lang="ru-RU" sz="1100">
            <a:solidFill>
              <a:schemeClr val="accent1">
                <a:lumMod val="50000"/>
              </a:schemeClr>
            </a:solidFill>
          </a:endParaRPr>
        </a:p>
      </dgm:t>
    </dgm:pt>
    <dgm:pt modelId="{B9C14A10-CE03-45A0-BE40-3F646DB10CE8}" type="pres">
      <dgm:prSet presAssocID="{7DDD556F-20F7-47DF-8B22-C69A4838F6EA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ru-RU"/>
        </a:p>
      </dgm:t>
    </dgm:pt>
    <dgm:pt modelId="{489F8FDD-D115-4E15-A5E9-A72A8F6995E2}" type="pres">
      <dgm:prSet presAssocID="{9F424EFA-8B49-4E17-B97A-59629FF1CB91}" presName="text1" presStyleCnt="0"/>
      <dgm:spPr/>
    </dgm:pt>
    <dgm:pt modelId="{10A41072-0F26-4A4F-AD69-D625F7CA573B}" type="pres">
      <dgm:prSet presAssocID="{9F424EFA-8B49-4E17-B97A-59629FF1CB91}" presName="textRepeatNode" presStyleLbl="alignNode1" presStyleIdx="0" presStyleCnt="7" custLinFactNeighborX="85802" custLinFactNeighborY="4044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C33B25-0896-4519-AE59-4A45408058D1}" type="pres">
      <dgm:prSet presAssocID="{9F424EFA-8B49-4E17-B97A-59629FF1CB91}" presName="textaccent1" presStyleCnt="0"/>
      <dgm:spPr/>
    </dgm:pt>
    <dgm:pt modelId="{AAFBF71A-CBE4-4E0B-A816-6E34940C94C6}" type="pres">
      <dgm:prSet presAssocID="{9F424EFA-8B49-4E17-B97A-59629FF1CB91}" presName="accentRepeatNode" presStyleLbl="solidAlignAcc1" presStyleIdx="0" presStyleCnt="14"/>
      <dgm:spPr/>
    </dgm:pt>
    <dgm:pt modelId="{5A3C8CB7-9FD0-488D-A830-D03442737037}" type="pres">
      <dgm:prSet presAssocID="{45DC4086-5B63-4076-81C5-559C3FC09729}" presName="image1" presStyleCnt="0"/>
      <dgm:spPr/>
    </dgm:pt>
    <dgm:pt modelId="{E2DB4B32-6E73-457E-B53C-F8271B087F05}" type="pres">
      <dgm:prSet presAssocID="{45DC4086-5B63-4076-81C5-559C3FC09729}" presName="imageRepeatNode" presStyleLbl="alignAcc1" presStyleIdx="0" presStyleCnt="7" custScaleX="30077" custScaleY="26104"/>
      <dgm:spPr/>
      <dgm:t>
        <a:bodyPr/>
        <a:lstStyle/>
        <a:p>
          <a:endParaRPr lang="ru-RU"/>
        </a:p>
      </dgm:t>
    </dgm:pt>
    <dgm:pt modelId="{15B7321E-921C-439A-A235-91E988320D19}" type="pres">
      <dgm:prSet presAssocID="{45DC4086-5B63-4076-81C5-559C3FC09729}" presName="imageaccent1" presStyleCnt="0"/>
      <dgm:spPr/>
    </dgm:pt>
    <dgm:pt modelId="{BAA4DAA1-CAF2-4445-9326-95692AC6B7BC}" type="pres">
      <dgm:prSet presAssocID="{45DC4086-5B63-4076-81C5-559C3FC09729}" presName="accentRepeatNode" presStyleLbl="solidAlignAcc1" presStyleIdx="1" presStyleCnt="14"/>
      <dgm:spPr/>
    </dgm:pt>
    <dgm:pt modelId="{9B73B0ED-3C19-44BA-BBD0-E803C6A86ACF}" type="pres">
      <dgm:prSet presAssocID="{AD8289D9-553C-46C5-8736-1F0171A9C69D}" presName="text2" presStyleCnt="0"/>
      <dgm:spPr/>
    </dgm:pt>
    <dgm:pt modelId="{926032B2-4DDF-4CB1-A3F1-C0A04443090F}" type="pres">
      <dgm:prSet presAssocID="{AD8289D9-553C-46C5-8736-1F0171A9C69D}" presName="textRepeatNode" presStyleLbl="alignNode1" presStyleIdx="1" presStyleCnt="7" custLinFactNeighborX="87365" custLinFactNeighborY="377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CB39D9-D206-4083-9BBF-82183DC95D81}" type="pres">
      <dgm:prSet presAssocID="{AD8289D9-553C-46C5-8736-1F0171A9C69D}" presName="textaccent2" presStyleCnt="0"/>
      <dgm:spPr/>
    </dgm:pt>
    <dgm:pt modelId="{FE35C8B0-C0EA-4A11-8B2C-27E84AE8B29A}" type="pres">
      <dgm:prSet presAssocID="{AD8289D9-553C-46C5-8736-1F0171A9C69D}" presName="accentRepeatNode" presStyleLbl="solidAlignAcc1" presStyleIdx="2" presStyleCnt="14"/>
      <dgm:spPr/>
    </dgm:pt>
    <dgm:pt modelId="{56CA1555-6F47-4572-A050-384263D3B11B}" type="pres">
      <dgm:prSet presAssocID="{EF616639-7C8B-4136-91B7-9335EE33896A}" presName="image2" presStyleCnt="0"/>
      <dgm:spPr/>
    </dgm:pt>
    <dgm:pt modelId="{4F87E5DA-A05A-43EC-ADCE-541D900D8576}" type="pres">
      <dgm:prSet presAssocID="{EF616639-7C8B-4136-91B7-9335EE33896A}" presName="imageRepeatNode" presStyleLbl="alignAcc1" presStyleIdx="1" presStyleCnt="7" custScaleX="22875" custScaleY="29345" custLinFactNeighborX="9776" custLinFactNeighborY="15974"/>
      <dgm:spPr/>
      <dgm:t>
        <a:bodyPr/>
        <a:lstStyle/>
        <a:p>
          <a:endParaRPr lang="ru-RU"/>
        </a:p>
      </dgm:t>
    </dgm:pt>
    <dgm:pt modelId="{09A4167E-E09C-4B3E-8A48-7EEEA03E7CB7}" type="pres">
      <dgm:prSet presAssocID="{EF616639-7C8B-4136-91B7-9335EE33896A}" presName="imageaccent2" presStyleCnt="0"/>
      <dgm:spPr/>
    </dgm:pt>
    <dgm:pt modelId="{B8A330D0-FD47-46C9-A816-1D473ABD040D}" type="pres">
      <dgm:prSet presAssocID="{EF616639-7C8B-4136-91B7-9335EE33896A}" presName="accentRepeatNode" presStyleLbl="solidAlignAcc1" presStyleIdx="3" presStyleCnt="14"/>
      <dgm:spPr/>
    </dgm:pt>
    <dgm:pt modelId="{2A55C8B4-207A-43B0-94C7-9A5EF6A76CD4}" type="pres">
      <dgm:prSet presAssocID="{0B18D0B7-CAFF-4705-864B-75072785C949}" presName="text3" presStyleCnt="0"/>
      <dgm:spPr/>
    </dgm:pt>
    <dgm:pt modelId="{8F59355B-A2BF-4C01-BCD9-8E13C2E7A70D}" type="pres">
      <dgm:prSet presAssocID="{0B18D0B7-CAFF-4705-864B-75072785C949}" presName="textRepeatNode" presStyleLbl="alignNode1" presStyleIdx="2" presStyleCnt="7" custLinFactNeighborX="-1872" custLinFactNeighborY="9269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1915C5-83F7-45E5-A88E-007AA0F86B1E}" type="pres">
      <dgm:prSet presAssocID="{0B18D0B7-CAFF-4705-864B-75072785C949}" presName="textaccent3" presStyleCnt="0"/>
      <dgm:spPr/>
    </dgm:pt>
    <dgm:pt modelId="{DDE0DB32-2428-476C-99D3-4EFDFFCBE277}" type="pres">
      <dgm:prSet presAssocID="{0B18D0B7-CAFF-4705-864B-75072785C949}" presName="accentRepeatNode" presStyleLbl="solidAlignAcc1" presStyleIdx="4" presStyleCnt="14"/>
      <dgm:spPr/>
    </dgm:pt>
    <dgm:pt modelId="{20BD6476-0210-41C2-BFE4-C18842C9BDF6}" type="pres">
      <dgm:prSet presAssocID="{B1C19C34-C76F-4710-8193-8A8DF6C3CC89}" presName="image3" presStyleCnt="0"/>
      <dgm:spPr/>
    </dgm:pt>
    <dgm:pt modelId="{C4586195-C8FB-4B1A-8ECD-FCE4E26039A6}" type="pres">
      <dgm:prSet presAssocID="{B1C19C34-C76F-4710-8193-8A8DF6C3CC89}" presName="imageRepeatNode" presStyleLbl="alignAcc1" presStyleIdx="2" presStyleCnt="7" custScaleX="19642" custScaleY="27908" custLinFactNeighborX="27987" custLinFactNeighborY="-19436"/>
      <dgm:spPr/>
      <dgm:t>
        <a:bodyPr/>
        <a:lstStyle/>
        <a:p>
          <a:endParaRPr lang="ru-RU"/>
        </a:p>
      </dgm:t>
    </dgm:pt>
    <dgm:pt modelId="{734F73FB-DC7B-438F-98F8-A3E853D99728}" type="pres">
      <dgm:prSet presAssocID="{B1C19C34-C76F-4710-8193-8A8DF6C3CC89}" presName="imageaccent3" presStyleCnt="0"/>
      <dgm:spPr/>
    </dgm:pt>
    <dgm:pt modelId="{1C48B6FA-4633-450D-8DD3-9C3F6B5132B7}" type="pres">
      <dgm:prSet presAssocID="{B1C19C34-C76F-4710-8193-8A8DF6C3CC89}" presName="accentRepeatNode" presStyleLbl="solidAlignAcc1" presStyleIdx="5" presStyleCnt="14"/>
      <dgm:spPr/>
    </dgm:pt>
    <dgm:pt modelId="{B3369895-4DD7-4F5E-BB6B-C8F135061334}" type="pres">
      <dgm:prSet presAssocID="{91A5FF31-849B-49A2-AB9C-E452D283AE44}" presName="text4" presStyleCnt="0"/>
      <dgm:spPr/>
    </dgm:pt>
    <dgm:pt modelId="{C8E93D4A-5D6C-4581-959D-97BCA3E816E9}" type="pres">
      <dgm:prSet presAssocID="{91A5FF31-849B-49A2-AB9C-E452D283AE44}" presName="textRepeatNode" presStyleLbl="alignNode1" presStyleIdx="3" presStyleCnt="7" custLinFactNeighborX="-6982" custLinFactNeighborY="-203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A0551B-F149-43EE-8F06-E856D671427C}" type="pres">
      <dgm:prSet presAssocID="{91A5FF31-849B-49A2-AB9C-E452D283AE44}" presName="textaccent4" presStyleCnt="0"/>
      <dgm:spPr/>
    </dgm:pt>
    <dgm:pt modelId="{9EAE6D9D-06C2-4642-A98D-D524C728FD60}" type="pres">
      <dgm:prSet presAssocID="{91A5FF31-849B-49A2-AB9C-E452D283AE44}" presName="accentRepeatNode" presStyleLbl="solidAlignAcc1" presStyleIdx="6" presStyleCnt="14"/>
      <dgm:spPr/>
    </dgm:pt>
    <dgm:pt modelId="{6AB98665-546E-4B1F-B4F1-8393CEC52DD5}" type="pres">
      <dgm:prSet presAssocID="{7A1AA2D8-FD3A-48EE-B818-1034A9921BF0}" presName="image4" presStyleCnt="0"/>
      <dgm:spPr/>
    </dgm:pt>
    <dgm:pt modelId="{494DA5F0-F012-4D5A-B409-4280E3EC2EA8}" type="pres">
      <dgm:prSet presAssocID="{7A1AA2D8-FD3A-48EE-B818-1034A9921BF0}" presName="imageRepeatNode" presStyleLbl="alignAcc1" presStyleIdx="3" presStyleCnt="7" custScaleX="26002" custScaleY="27612"/>
      <dgm:spPr/>
      <dgm:t>
        <a:bodyPr/>
        <a:lstStyle/>
        <a:p>
          <a:endParaRPr lang="ru-RU"/>
        </a:p>
      </dgm:t>
    </dgm:pt>
    <dgm:pt modelId="{D30C0CD8-7E6B-4D6B-AC32-656099128D39}" type="pres">
      <dgm:prSet presAssocID="{7A1AA2D8-FD3A-48EE-B818-1034A9921BF0}" presName="imageaccent4" presStyleCnt="0"/>
      <dgm:spPr/>
    </dgm:pt>
    <dgm:pt modelId="{2645C09E-93E2-4842-8CB4-0E4897A77784}" type="pres">
      <dgm:prSet presAssocID="{7A1AA2D8-FD3A-48EE-B818-1034A9921BF0}" presName="accentRepeatNode" presStyleLbl="solidAlignAcc1" presStyleIdx="7" presStyleCnt="14"/>
      <dgm:spPr/>
    </dgm:pt>
    <dgm:pt modelId="{4BD24912-24BF-4BBD-A12F-75CAB0109AB1}" type="pres">
      <dgm:prSet presAssocID="{721891B3-45CF-4788-B306-CF59C966F751}" presName="text5" presStyleCnt="0"/>
      <dgm:spPr/>
    </dgm:pt>
    <dgm:pt modelId="{6E2C17E6-0566-4B87-B059-2CAE28F0D651}" type="pres">
      <dgm:prSet presAssocID="{721891B3-45CF-4788-B306-CF59C966F751}" presName="textRepeatNode" presStyleLbl="alignNode1" presStyleIdx="4" presStyleCnt="7" custScaleX="116623" custScaleY="126335" custLinFactNeighborX="7066" custLinFactNeighborY="-2333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3ED41D-6485-43B0-B197-FBF8AF0DE64D}" type="pres">
      <dgm:prSet presAssocID="{721891B3-45CF-4788-B306-CF59C966F751}" presName="textaccent5" presStyleCnt="0"/>
      <dgm:spPr/>
    </dgm:pt>
    <dgm:pt modelId="{3A123747-A798-4AE5-9448-C39F83F6C6A2}" type="pres">
      <dgm:prSet presAssocID="{721891B3-45CF-4788-B306-CF59C966F751}" presName="accentRepeatNode" presStyleLbl="solidAlignAcc1" presStyleIdx="8" presStyleCnt="14" custFlipHor="1" custScaleX="64737" custScaleY="65805" custLinFactX="200000" custLinFactY="262279" custLinFactNeighborX="277869" custLinFactNeighborY="300000"/>
      <dgm:spPr/>
    </dgm:pt>
    <dgm:pt modelId="{58C681E1-B2FA-426F-A32B-08D80518FDC5}" type="pres">
      <dgm:prSet presAssocID="{A7619106-2C75-4FFE-AFD4-52AD7FCFCE3E}" presName="image5" presStyleCnt="0"/>
      <dgm:spPr/>
    </dgm:pt>
    <dgm:pt modelId="{7D35931C-78BA-4820-B595-0E3EA199428A}" type="pres">
      <dgm:prSet presAssocID="{A7619106-2C75-4FFE-AFD4-52AD7FCFCE3E}" presName="imageRepeatNode" presStyleLbl="alignAcc1" presStyleIdx="4" presStyleCnt="7" custScaleX="29130" custScaleY="41692" custLinFactY="100000" custLinFactNeighborX="0" custLinFactNeighborY="122156"/>
      <dgm:spPr/>
      <dgm:t>
        <a:bodyPr/>
        <a:lstStyle/>
        <a:p>
          <a:endParaRPr lang="ru-RU"/>
        </a:p>
      </dgm:t>
    </dgm:pt>
    <dgm:pt modelId="{A27A2E90-54AB-49EC-9B45-689394CF965E}" type="pres">
      <dgm:prSet presAssocID="{A7619106-2C75-4FFE-AFD4-52AD7FCFCE3E}" presName="imageaccent5" presStyleCnt="0"/>
      <dgm:spPr/>
    </dgm:pt>
    <dgm:pt modelId="{E06020D7-439B-4550-AB64-73B448E6D69C}" type="pres">
      <dgm:prSet presAssocID="{A7619106-2C75-4FFE-AFD4-52AD7FCFCE3E}" presName="accentRepeatNode" presStyleLbl="solidAlignAcc1" presStyleIdx="9" presStyleCnt="14"/>
      <dgm:spPr/>
    </dgm:pt>
    <dgm:pt modelId="{BB985C1E-810B-473C-BAAF-0A45C81C6756}" type="pres">
      <dgm:prSet presAssocID="{C43CB206-7E36-4BB6-ADF2-4BE7849D903A}" presName="text6" presStyleCnt="0"/>
      <dgm:spPr/>
    </dgm:pt>
    <dgm:pt modelId="{FBC1D073-A5E0-4AC4-8D81-DC064590AEF0}" type="pres">
      <dgm:prSet presAssocID="{C43CB206-7E36-4BB6-ADF2-4BE7849D903A}" presName="textRepeatNode" presStyleLbl="alignNode1" presStyleIdx="5" presStyleCnt="7" custLinFactNeighborX="-83128" custLinFactNeighborY="-673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717505-2B3C-4E71-9BF3-85AA67D42ED2}" type="pres">
      <dgm:prSet presAssocID="{C43CB206-7E36-4BB6-ADF2-4BE7849D903A}" presName="textaccent6" presStyleCnt="0"/>
      <dgm:spPr/>
    </dgm:pt>
    <dgm:pt modelId="{8B5AE3F8-7B10-4582-81B9-18DB60DAB9B7}" type="pres">
      <dgm:prSet presAssocID="{C43CB206-7E36-4BB6-ADF2-4BE7849D903A}" presName="accentRepeatNode" presStyleLbl="solidAlignAcc1" presStyleIdx="10" presStyleCnt="14"/>
      <dgm:spPr/>
    </dgm:pt>
    <dgm:pt modelId="{3A63FEE3-7C69-44BB-B0C2-527C9F75FC98}" type="pres">
      <dgm:prSet presAssocID="{649B496D-34B1-4D94-91FB-DC4855B9679A}" presName="image6" presStyleCnt="0"/>
      <dgm:spPr/>
    </dgm:pt>
    <dgm:pt modelId="{F47CB27F-039D-4095-8355-4453BBA2AE80}" type="pres">
      <dgm:prSet presAssocID="{649B496D-34B1-4D94-91FB-DC4855B9679A}" presName="imageRepeatNode" presStyleLbl="alignAcc1" presStyleIdx="5" presStyleCnt="7" custScaleX="26002" custScaleY="24828"/>
      <dgm:spPr/>
      <dgm:t>
        <a:bodyPr/>
        <a:lstStyle/>
        <a:p>
          <a:endParaRPr lang="ru-RU"/>
        </a:p>
      </dgm:t>
    </dgm:pt>
    <dgm:pt modelId="{121BC31B-837D-47FC-BAF2-50F52AE69C72}" type="pres">
      <dgm:prSet presAssocID="{649B496D-34B1-4D94-91FB-DC4855B9679A}" presName="imageaccent6" presStyleCnt="0"/>
      <dgm:spPr/>
    </dgm:pt>
    <dgm:pt modelId="{D2B1DCDF-DB0D-43AF-A855-8DF812AD7DA1}" type="pres">
      <dgm:prSet presAssocID="{649B496D-34B1-4D94-91FB-DC4855B9679A}" presName="accentRepeatNode" presStyleLbl="solidAlignAcc1" presStyleIdx="11" presStyleCnt="14"/>
      <dgm:spPr/>
    </dgm:pt>
    <dgm:pt modelId="{385F14AD-FF13-40C9-951C-DBC2E9A0650C}" type="pres">
      <dgm:prSet presAssocID="{DB5F3094-826B-4098-A434-0B78B5925F99}" presName="text7" presStyleCnt="0"/>
      <dgm:spPr/>
    </dgm:pt>
    <dgm:pt modelId="{5726E2FE-65FD-4CE3-8BB9-A77D7CE00996}" type="pres">
      <dgm:prSet presAssocID="{DB5F3094-826B-4098-A434-0B78B5925F99}" presName="textRepeatNode" presStyleLbl="alignNode1" presStyleIdx="6" presStyleCnt="7" custLinFactNeighborX="91452" custLinFactNeighborY="3903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C23857-F3E4-4C80-B057-BA8675455325}" type="pres">
      <dgm:prSet presAssocID="{DB5F3094-826B-4098-A434-0B78B5925F99}" presName="textaccent7" presStyleCnt="0"/>
      <dgm:spPr/>
    </dgm:pt>
    <dgm:pt modelId="{5572BA5D-198C-47F3-960C-D9F9A8AF933C}" type="pres">
      <dgm:prSet presAssocID="{DB5F3094-826B-4098-A434-0B78B5925F99}" presName="accentRepeatNode" presStyleLbl="solidAlignAcc1" presStyleIdx="12" presStyleCnt="14"/>
      <dgm:spPr/>
    </dgm:pt>
    <dgm:pt modelId="{B65B3A3D-36BD-4CFE-A755-555319A36372}" type="pres">
      <dgm:prSet presAssocID="{37303CFD-0953-4C69-A904-B92832F915F5}" presName="image7" presStyleCnt="0"/>
      <dgm:spPr/>
    </dgm:pt>
    <dgm:pt modelId="{3B6BE9A9-D700-4C16-B2DC-A191B6CBBFF0}" type="pres">
      <dgm:prSet presAssocID="{37303CFD-0953-4C69-A904-B92832F915F5}" presName="imageRepeatNode" presStyleLbl="alignAcc1" presStyleIdx="6" presStyleCnt="7" custScaleX="34893" custScaleY="27842"/>
      <dgm:spPr/>
      <dgm:t>
        <a:bodyPr/>
        <a:lstStyle/>
        <a:p>
          <a:endParaRPr lang="ru-RU"/>
        </a:p>
      </dgm:t>
    </dgm:pt>
    <dgm:pt modelId="{4C8F00B1-FDA6-4740-BAA2-B4C2BD004C02}" type="pres">
      <dgm:prSet presAssocID="{37303CFD-0953-4C69-A904-B92832F915F5}" presName="imageaccent7" presStyleCnt="0"/>
      <dgm:spPr/>
    </dgm:pt>
    <dgm:pt modelId="{A1666934-D758-4C89-9E5B-BF258C19AEE3}" type="pres">
      <dgm:prSet presAssocID="{37303CFD-0953-4C69-A904-B92832F915F5}" presName="accentRepeatNode" presStyleLbl="solidAlignAcc1" presStyleIdx="13" presStyleCnt="14"/>
      <dgm:spPr/>
    </dgm:pt>
  </dgm:ptLst>
  <dgm:cxnLst>
    <dgm:cxn modelId="{647A4B1E-1778-4E21-ACAB-7946FDDD8996}" type="presOf" srcId="{0B18D0B7-CAFF-4705-864B-75072785C949}" destId="{8F59355B-A2BF-4C01-BCD9-8E13C2E7A70D}" srcOrd="0" destOrd="0" presId="urn:microsoft.com/office/officeart/2008/layout/HexagonCluster"/>
    <dgm:cxn modelId="{B36D586D-20FE-454D-9805-E6F78592E7FA}" type="presOf" srcId="{B1C19C34-C76F-4710-8193-8A8DF6C3CC89}" destId="{C4586195-C8FB-4B1A-8ECD-FCE4E26039A6}" srcOrd="0" destOrd="0" presId="urn:microsoft.com/office/officeart/2008/layout/HexagonCluster"/>
    <dgm:cxn modelId="{FD6606EA-05A7-4D1C-BFCE-90B5C559446D}" type="presOf" srcId="{91A5FF31-849B-49A2-AB9C-E452D283AE44}" destId="{C8E93D4A-5D6C-4581-959D-97BCA3E816E9}" srcOrd="0" destOrd="0" presId="urn:microsoft.com/office/officeart/2008/layout/HexagonCluster"/>
    <dgm:cxn modelId="{36251EFE-89B5-4662-9C46-0C81AFFFE791}" srcId="{7DDD556F-20F7-47DF-8B22-C69A4838F6EA}" destId="{C43CB206-7E36-4BB6-ADF2-4BE7849D903A}" srcOrd="5" destOrd="0" parTransId="{0A93FC56-98B4-4280-9265-4336803190FF}" sibTransId="{649B496D-34B1-4D94-91FB-DC4855B9679A}"/>
    <dgm:cxn modelId="{F18C05F0-543C-4178-B600-EA44328AF50C}" type="presOf" srcId="{A7619106-2C75-4FFE-AFD4-52AD7FCFCE3E}" destId="{7D35931C-78BA-4820-B595-0E3EA199428A}" srcOrd="0" destOrd="0" presId="urn:microsoft.com/office/officeart/2008/layout/HexagonCluster"/>
    <dgm:cxn modelId="{0AEF9E08-2A79-4D43-B0E9-612306E225C9}" type="presOf" srcId="{DB5F3094-826B-4098-A434-0B78B5925F99}" destId="{5726E2FE-65FD-4CE3-8BB9-A77D7CE00996}" srcOrd="0" destOrd="0" presId="urn:microsoft.com/office/officeart/2008/layout/HexagonCluster"/>
    <dgm:cxn modelId="{8E3C1AAF-7638-40C9-85E6-E62D37887F8E}" type="presOf" srcId="{AD8289D9-553C-46C5-8736-1F0171A9C69D}" destId="{926032B2-4DDF-4CB1-A3F1-C0A04443090F}" srcOrd="0" destOrd="0" presId="urn:microsoft.com/office/officeart/2008/layout/HexagonCluster"/>
    <dgm:cxn modelId="{2430BBCB-FC05-4160-B661-6206D8EECC0B}" type="presOf" srcId="{37303CFD-0953-4C69-A904-B92832F915F5}" destId="{3B6BE9A9-D700-4C16-B2DC-A191B6CBBFF0}" srcOrd="0" destOrd="0" presId="urn:microsoft.com/office/officeart/2008/layout/HexagonCluster"/>
    <dgm:cxn modelId="{12414B6F-59B5-44B7-BCF0-0F6C711DF684}" type="presOf" srcId="{7DDD556F-20F7-47DF-8B22-C69A4838F6EA}" destId="{B9C14A10-CE03-45A0-BE40-3F646DB10CE8}" srcOrd="0" destOrd="0" presId="urn:microsoft.com/office/officeart/2008/layout/HexagonCluster"/>
    <dgm:cxn modelId="{01A55FAA-B696-445A-B078-9D7155CA11AB}" srcId="{7DDD556F-20F7-47DF-8B22-C69A4838F6EA}" destId="{91A5FF31-849B-49A2-AB9C-E452D283AE44}" srcOrd="3" destOrd="0" parTransId="{225158B6-E160-4281-8B8A-156943B5F94C}" sibTransId="{7A1AA2D8-FD3A-48EE-B818-1034A9921BF0}"/>
    <dgm:cxn modelId="{1F4C9D7E-721D-44CA-A2E1-795650692B94}" type="presOf" srcId="{45DC4086-5B63-4076-81C5-559C3FC09729}" destId="{E2DB4B32-6E73-457E-B53C-F8271B087F05}" srcOrd="0" destOrd="0" presId="urn:microsoft.com/office/officeart/2008/layout/HexagonCluster"/>
    <dgm:cxn modelId="{34F0E402-B1E2-4D7B-B6EB-419099C73FD1}" type="presOf" srcId="{EF616639-7C8B-4136-91B7-9335EE33896A}" destId="{4F87E5DA-A05A-43EC-ADCE-541D900D8576}" srcOrd="0" destOrd="0" presId="urn:microsoft.com/office/officeart/2008/layout/HexagonCluster"/>
    <dgm:cxn modelId="{76654ACF-DD71-494A-866D-4ED6E86D0CE7}" srcId="{7DDD556F-20F7-47DF-8B22-C69A4838F6EA}" destId="{0B18D0B7-CAFF-4705-864B-75072785C949}" srcOrd="2" destOrd="0" parTransId="{2437219E-766A-4F07-9799-08279EE54E9D}" sibTransId="{B1C19C34-C76F-4710-8193-8A8DF6C3CC89}"/>
    <dgm:cxn modelId="{A49C0381-1DCA-48F3-85AD-A1FD35319F0B}" type="presOf" srcId="{7A1AA2D8-FD3A-48EE-B818-1034A9921BF0}" destId="{494DA5F0-F012-4D5A-B409-4280E3EC2EA8}" srcOrd="0" destOrd="0" presId="urn:microsoft.com/office/officeart/2008/layout/HexagonCluster"/>
    <dgm:cxn modelId="{1E0DDE68-58DC-4B9B-AC4B-4CAA1774A49D}" srcId="{7DDD556F-20F7-47DF-8B22-C69A4838F6EA}" destId="{721891B3-45CF-4788-B306-CF59C966F751}" srcOrd="4" destOrd="0" parTransId="{F9228B40-0FF1-4CE7-A077-CFABE18D4E8B}" sibTransId="{A7619106-2C75-4FFE-AFD4-52AD7FCFCE3E}"/>
    <dgm:cxn modelId="{8425A5BB-37C5-4F1C-A511-844264E6A1E9}" type="presOf" srcId="{C43CB206-7E36-4BB6-ADF2-4BE7849D903A}" destId="{FBC1D073-A5E0-4AC4-8D81-DC064590AEF0}" srcOrd="0" destOrd="0" presId="urn:microsoft.com/office/officeart/2008/layout/HexagonCluster"/>
    <dgm:cxn modelId="{A766844E-AB9B-4851-AAE9-A25F5AB66F48}" type="presOf" srcId="{9F424EFA-8B49-4E17-B97A-59629FF1CB91}" destId="{10A41072-0F26-4A4F-AD69-D625F7CA573B}" srcOrd="0" destOrd="0" presId="urn:microsoft.com/office/officeart/2008/layout/HexagonCluster"/>
    <dgm:cxn modelId="{F6C45F77-EA2C-44FF-B5A9-BEF1A888BC01}" srcId="{7DDD556F-20F7-47DF-8B22-C69A4838F6EA}" destId="{AD8289D9-553C-46C5-8736-1F0171A9C69D}" srcOrd="1" destOrd="0" parTransId="{3203F2E7-1067-443E-829A-05B86333A496}" sibTransId="{EF616639-7C8B-4136-91B7-9335EE33896A}"/>
    <dgm:cxn modelId="{43F9E2A6-05C2-41C4-A6DA-B93A8C2629B5}" type="presOf" srcId="{721891B3-45CF-4788-B306-CF59C966F751}" destId="{6E2C17E6-0566-4B87-B059-2CAE28F0D651}" srcOrd="0" destOrd="0" presId="urn:microsoft.com/office/officeart/2008/layout/HexagonCluster"/>
    <dgm:cxn modelId="{85624C48-4B4D-418A-9A19-0028D5A0D9F2}" srcId="{7DDD556F-20F7-47DF-8B22-C69A4838F6EA}" destId="{DB5F3094-826B-4098-A434-0B78B5925F99}" srcOrd="6" destOrd="0" parTransId="{E599BE00-D2D5-41AC-9BC8-BBEEBC5E24A5}" sibTransId="{37303CFD-0953-4C69-A904-B92832F915F5}"/>
    <dgm:cxn modelId="{B18B0405-50E1-45D1-91AF-4692544232F0}" srcId="{7DDD556F-20F7-47DF-8B22-C69A4838F6EA}" destId="{9F424EFA-8B49-4E17-B97A-59629FF1CB91}" srcOrd="0" destOrd="0" parTransId="{6B17D61D-E579-48B0-A698-D26F89B6A606}" sibTransId="{45DC4086-5B63-4076-81C5-559C3FC09729}"/>
    <dgm:cxn modelId="{368F7953-D63C-4E4D-A2C7-81D413360AAE}" type="presOf" srcId="{649B496D-34B1-4D94-91FB-DC4855B9679A}" destId="{F47CB27F-039D-4095-8355-4453BBA2AE80}" srcOrd="0" destOrd="0" presId="urn:microsoft.com/office/officeart/2008/layout/HexagonCluster"/>
    <dgm:cxn modelId="{1E532AB0-F8B1-46AF-A53B-583C25D8C9E3}" type="presParOf" srcId="{B9C14A10-CE03-45A0-BE40-3F646DB10CE8}" destId="{489F8FDD-D115-4E15-A5E9-A72A8F6995E2}" srcOrd="0" destOrd="0" presId="urn:microsoft.com/office/officeart/2008/layout/HexagonCluster"/>
    <dgm:cxn modelId="{A3D1DEC7-D62E-48BA-BBFD-F2CD327224C4}" type="presParOf" srcId="{489F8FDD-D115-4E15-A5E9-A72A8F6995E2}" destId="{10A41072-0F26-4A4F-AD69-D625F7CA573B}" srcOrd="0" destOrd="0" presId="urn:microsoft.com/office/officeart/2008/layout/HexagonCluster"/>
    <dgm:cxn modelId="{9DCBA7C3-BDD7-49C8-AE9F-3F871519122F}" type="presParOf" srcId="{B9C14A10-CE03-45A0-BE40-3F646DB10CE8}" destId="{D8C33B25-0896-4519-AE59-4A45408058D1}" srcOrd="1" destOrd="0" presId="urn:microsoft.com/office/officeart/2008/layout/HexagonCluster"/>
    <dgm:cxn modelId="{EECB51A5-004A-495C-A26D-9118D5B02C8F}" type="presParOf" srcId="{D8C33B25-0896-4519-AE59-4A45408058D1}" destId="{AAFBF71A-CBE4-4E0B-A816-6E34940C94C6}" srcOrd="0" destOrd="0" presId="urn:microsoft.com/office/officeart/2008/layout/HexagonCluster"/>
    <dgm:cxn modelId="{18F36F74-DBD8-4792-9AF0-F35C7B36A293}" type="presParOf" srcId="{B9C14A10-CE03-45A0-BE40-3F646DB10CE8}" destId="{5A3C8CB7-9FD0-488D-A830-D03442737037}" srcOrd="2" destOrd="0" presId="urn:microsoft.com/office/officeart/2008/layout/HexagonCluster"/>
    <dgm:cxn modelId="{4C4CC7A6-98FE-4315-8151-1D6C127E7562}" type="presParOf" srcId="{5A3C8CB7-9FD0-488D-A830-D03442737037}" destId="{E2DB4B32-6E73-457E-B53C-F8271B087F05}" srcOrd="0" destOrd="0" presId="urn:microsoft.com/office/officeart/2008/layout/HexagonCluster"/>
    <dgm:cxn modelId="{2035A89A-F6DE-4A9C-B10C-6FB736BBDECA}" type="presParOf" srcId="{B9C14A10-CE03-45A0-BE40-3F646DB10CE8}" destId="{15B7321E-921C-439A-A235-91E988320D19}" srcOrd="3" destOrd="0" presId="urn:microsoft.com/office/officeart/2008/layout/HexagonCluster"/>
    <dgm:cxn modelId="{4DCA8106-CCFD-4DC3-A2FC-77D6F0B19328}" type="presParOf" srcId="{15B7321E-921C-439A-A235-91E988320D19}" destId="{BAA4DAA1-CAF2-4445-9326-95692AC6B7BC}" srcOrd="0" destOrd="0" presId="urn:microsoft.com/office/officeart/2008/layout/HexagonCluster"/>
    <dgm:cxn modelId="{FF338AF8-CDDA-4435-921A-AEF8BF298326}" type="presParOf" srcId="{B9C14A10-CE03-45A0-BE40-3F646DB10CE8}" destId="{9B73B0ED-3C19-44BA-BBD0-E803C6A86ACF}" srcOrd="4" destOrd="0" presId="urn:microsoft.com/office/officeart/2008/layout/HexagonCluster"/>
    <dgm:cxn modelId="{ECD02BFD-9DC1-4075-9AAD-AA165D15E929}" type="presParOf" srcId="{9B73B0ED-3C19-44BA-BBD0-E803C6A86ACF}" destId="{926032B2-4DDF-4CB1-A3F1-C0A04443090F}" srcOrd="0" destOrd="0" presId="urn:microsoft.com/office/officeart/2008/layout/HexagonCluster"/>
    <dgm:cxn modelId="{1A660C3B-940D-46C1-96C1-4B9A3DEA74F1}" type="presParOf" srcId="{B9C14A10-CE03-45A0-BE40-3F646DB10CE8}" destId="{29CB39D9-D206-4083-9BBF-82183DC95D81}" srcOrd="5" destOrd="0" presId="urn:microsoft.com/office/officeart/2008/layout/HexagonCluster"/>
    <dgm:cxn modelId="{06E04593-65E5-4350-A057-FD93D8DE80FA}" type="presParOf" srcId="{29CB39D9-D206-4083-9BBF-82183DC95D81}" destId="{FE35C8B0-C0EA-4A11-8B2C-27E84AE8B29A}" srcOrd="0" destOrd="0" presId="urn:microsoft.com/office/officeart/2008/layout/HexagonCluster"/>
    <dgm:cxn modelId="{C30B4E99-5409-4B30-9451-CE196A8B8AE5}" type="presParOf" srcId="{B9C14A10-CE03-45A0-BE40-3F646DB10CE8}" destId="{56CA1555-6F47-4572-A050-384263D3B11B}" srcOrd="6" destOrd="0" presId="urn:microsoft.com/office/officeart/2008/layout/HexagonCluster"/>
    <dgm:cxn modelId="{EDE86709-565E-4249-9638-077380C5EF3E}" type="presParOf" srcId="{56CA1555-6F47-4572-A050-384263D3B11B}" destId="{4F87E5DA-A05A-43EC-ADCE-541D900D8576}" srcOrd="0" destOrd="0" presId="urn:microsoft.com/office/officeart/2008/layout/HexagonCluster"/>
    <dgm:cxn modelId="{A94CF84C-9C62-488A-A755-C157EFEC0131}" type="presParOf" srcId="{B9C14A10-CE03-45A0-BE40-3F646DB10CE8}" destId="{09A4167E-E09C-4B3E-8A48-7EEEA03E7CB7}" srcOrd="7" destOrd="0" presId="urn:microsoft.com/office/officeart/2008/layout/HexagonCluster"/>
    <dgm:cxn modelId="{334385F6-34FB-47C5-83A7-F3B68C09D249}" type="presParOf" srcId="{09A4167E-E09C-4B3E-8A48-7EEEA03E7CB7}" destId="{B8A330D0-FD47-46C9-A816-1D473ABD040D}" srcOrd="0" destOrd="0" presId="urn:microsoft.com/office/officeart/2008/layout/HexagonCluster"/>
    <dgm:cxn modelId="{BF754025-8981-45C6-A852-5ACF4A1B7EBC}" type="presParOf" srcId="{B9C14A10-CE03-45A0-BE40-3F646DB10CE8}" destId="{2A55C8B4-207A-43B0-94C7-9A5EF6A76CD4}" srcOrd="8" destOrd="0" presId="urn:microsoft.com/office/officeart/2008/layout/HexagonCluster"/>
    <dgm:cxn modelId="{FC22D329-0C13-4A4F-B730-32205C92DFA1}" type="presParOf" srcId="{2A55C8B4-207A-43B0-94C7-9A5EF6A76CD4}" destId="{8F59355B-A2BF-4C01-BCD9-8E13C2E7A70D}" srcOrd="0" destOrd="0" presId="urn:microsoft.com/office/officeart/2008/layout/HexagonCluster"/>
    <dgm:cxn modelId="{C1B22401-F22F-4608-93D3-2C259AFC9DF7}" type="presParOf" srcId="{B9C14A10-CE03-45A0-BE40-3F646DB10CE8}" destId="{141915C5-83F7-45E5-A88E-007AA0F86B1E}" srcOrd="9" destOrd="0" presId="urn:microsoft.com/office/officeart/2008/layout/HexagonCluster"/>
    <dgm:cxn modelId="{2357CB3E-7DA4-450C-8C90-EBE2C74E0DE8}" type="presParOf" srcId="{141915C5-83F7-45E5-A88E-007AA0F86B1E}" destId="{DDE0DB32-2428-476C-99D3-4EFDFFCBE277}" srcOrd="0" destOrd="0" presId="urn:microsoft.com/office/officeart/2008/layout/HexagonCluster"/>
    <dgm:cxn modelId="{0422C9F2-11BA-4BA6-B1BA-810601E1E964}" type="presParOf" srcId="{B9C14A10-CE03-45A0-BE40-3F646DB10CE8}" destId="{20BD6476-0210-41C2-BFE4-C18842C9BDF6}" srcOrd="10" destOrd="0" presId="urn:microsoft.com/office/officeart/2008/layout/HexagonCluster"/>
    <dgm:cxn modelId="{910C1B6B-229F-4419-ADCB-62E78035E2E6}" type="presParOf" srcId="{20BD6476-0210-41C2-BFE4-C18842C9BDF6}" destId="{C4586195-C8FB-4B1A-8ECD-FCE4E26039A6}" srcOrd="0" destOrd="0" presId="urn:microsoft.com/office/officeart/2008/layout/HexagonCluster"/>
    <dgm:cxn modelId="{206AC59E-602C-4FA2-B28A-5E55DB3656D8}" type="presParOf" srcId="{B9C14A10-CE03-45A0-BE40-3F646DB10CE8}" destId="{734F73FB-DC7B-438F-98F8-A3E853D99728}" srcOrd="11" destOrd="0" presId="urn:microsoft.com/office/officeart/2008/layout/HexagonCluster"/>
    <dgm:cxn modelId="{9A4C4FCB-3B53-44BF-A14D-303C25AA5D15}" type="presParOf" srcId="{734F73FB-DC7B-438F-98F8-A3E853D99728}" destId="{1C48B6FA-4633-450D-8DD3-9C3F6B5132B7}" srcOrd="0" destOrd="0" presId="urn:microsoft.com/office/officeart/2008/layout/HexagonCluster"/>
    <dgm:cxn modelId="{DEAF76FB-F169-4333-BD7A-4378A8EDB07F}" type="presParOf" srcId="{B9C14A10-CE03-45A0-BE40-3F646DB10CE8}" destId="{B3369895-4DD7-4F5E-BB6B-C8F135061334}" srcOrd="12" destOrd="0" presId="urn:microsoft.com/office/officeart/2008/layout/HexagonCluster"/>
    <dgm:cxn modelId="{32EE81E1-DC02-4088-87FC-FF762F1E9E8C}" type="presParOf" srcId="{B3369895-4DD7-4F5E-BB6B-C8F135061334}" destId="{C8E93D4A-5D6C-4581-959D-97BCA3E816E9}" srcOrd="0" destOrd="0" presId="urn:microsoft.com/office/officeart/2008/layout/HexagonCluster"/>
    <dgm:cxn modelId="{3A5D3AD8-25C1-4E37-BEB7-D82074A832D4}" type="presParOf" srcId="{B9C14A10-CE03-45A0-BE40-3F646DB10CE8}" destId="{CBA0551B-F149-43EE-8F06-E856D671427C}" srcOrd="13" destOrd="0" presId="urn:microsoft.com/office/officeart/2008/layout/HexagonCluster"/>
    <dgm:cxn modelId="{94DB1418-13DC-453C-AFDD-3D50C315C98D}" type="presParOf" srcId="{CBA0551B-F149-43EE-8F06-E856D671427C}" destId="{9EAE6D9D-06C2-4642-A98D-D524C728FD60}" srcOrd="0" destOrd="0" presId="urn:microsoft.com/office/officeart/2008/layout/HexagonCluster"/>
    <dgm:cxn modelId="{8EC6EB82-6044-433D-92A4-2A1B190166C9}" type="presParOf" srcId="{B9C14A10-CE03-45A0-BE40-3F646DB10CE8}" destId="{6AB98665-546E-4B1F-B4F1-8393CEC52DD5}" srcOrd="14" destOrd="0" presId="urn:microsoft.com/office/officeart/2008/layout/HexagonCluster"/>
    <dgm:cxn modelId="{08D0177D-C30A-4A89-8734-A10B6EB2B451}" type="presParOf" srcId="{6AB98665-546E-4B1F-B4F1-8393CEC52DD5}" destId="{494DA5F0-F012-4D5A-B409-4280E3EC2EA8}" srcOrd="0" destOrd="0" presId="urn:microsoft.com/office/officeart/2008/layout/HexagonCluster"/>
    <dgm:cxn modelId="{022A6D1C-E96F-4273-90E8-1B41006D77AA}" type="presParOf" srcId="{B9C14A10-CE03-45A0-BE40-3F646DB10CE8}" destId="{D30C0CD8-7E6B-4D6B-AC32-656099128D39}" srcOrd="15" destOrd="0" presId="urn:microsoft.com/office/officeart/2008/layout/HexagonCluster"/>
    <dgm:cxn modelId="{E7C1D6D5-E58D-4D61-8735-31C6F706027E}" type="presParOf" srcId="{D30C0CD8-7E6B-4D6B-AC32-656099128D39}" destId="{2645C09E-93E2-4842-8CB4-0E4897A77784}" srcOrd="0" destOrd="0" presId="urn:microsoft.com/office/officeart/2008/layout/HexagonCluster"/>
    <dgm:cxn modelId="{DB748F45-1A1D-430D-A8E6-3F3F42576496}" type="presParOf" srcId="{B9C14A10-CE03-45A0-BE40-3F646DB10CE8}" destId="{4BD24912-24BF-4BBD-A12F-75CAB0109AB1}" srcOrd="16" destOrd="0" presId="urn:microsoft.com/office/officeart/2008/layout/HexagonCluster"/>
    <dgm:cxn modelId="{78E95A6B-3EAC-402F-BFEB-07E1BC7373B7}" type="presParOf" srcId="{4BD24912-24BF-4BBD-A12F-75CAB0109AB1}" destId="{6E2C17E6-0566-4B87-B059-2CAE28F0D651}" srcOrd="0" destOrd="0" presId="urn:microsoft.com/office/officeart/2008/layout/HexagonCluster"/>
    <dgm:cxn modelId="{D15226DA-B003-410D-8E8A-F8803D8B2ED5}" type="presParOf" srcId="{B9C14A10-CE03-45A0-BE40-3F646DB10CE8}" destId="{EA3ED41D-6485-43B0-B197-FBF8AF0DE64D}" srcOrd="17" destOrd="0" presId="urn:microsoft.com/office/officeart/2008/layout/HexagonCluster"/>
    <dgm:cxn modelId="{EE65FD9A-9EEE-490B-A5EF-3D6BCF18F8E4}" type="presParOf" srcId="{EA3ED41D-6485-43B0-B197-FBF8AF0DE64D}" destId="{3A123747-A798-4AE5-9448-C39F83F6C6A2}" srcOrd="0" destOrd="0" presId="urn:microsoft.com/office/officeart/2008/layout/HexagonCluster"/>
    <dgm:cxn modelId="{095FEA83-D983-405A-AEA8-F61503B9A5C9}" type="presParOf" srcId="{B9C14A10-CE03-45A0-BE40-3F646DB10CE8}" destId="{58C681E1-B2FA-426F-A32B-08D80518FDC5}" srcOrd="18" destOrd="0" presId="urn:microsoft.com/office/officeart/2008/layout/HexagonCluster"/>
    <dgm:cxn modelId="{A54546AC-A8E5-4143-920C-FC683B91AFBD}" type="presParOf" srcId="{58C681E1-B2FA-426F-A32B-08D80518FDC5}" destId="{7D35931C-78BA-4820-B595-0E3EA199428A}" srcOrd="0" destOrd="0" presId="urn:microsoft.com/office/officeart/2008/layout/HexagonCluster"/>
    <dgm:cxn modelId="{8CFEAD76-F1F2-40F0-9505-ABE90C471F4D}" type="presParOf" srcId="{B9C14A10-CE03-45A0-BE40-3F646DB10CE8}" destId="{A27A2E90-54AB-49EC-9B45-689394CF965E}" srcOrd="19" destOrd="0" presId="urn:microsoft.com/office/officeart/2008/layout/HexagonCluster"/>
    <dgm:cxn modelId="{4590B975-71F4-4A52-A68D-874ABAED816F}" type="presParOf" srcId="{A27A2E90-54AB-49EC-9B45-689394CF965E}" destId="{E06020D7-439B-4550-AB64-73B448E6D69C}" srcOrd="0" destOrd="0" presId="urn:microsoft.com/office/officeart/2008/layout/HexagonCluster"/>
    <dgm:cxn modelId="{EC158FEB-8696-4052-8E1E-43A817370F64}" type="presParOf" srcId="{B9C14A10-CE03-45A0-BE40-3F646DB10CE8}" destId="{BB985C1E-810B-473C-BAAF-0A45C81C6756}" srcOrd="20" destOrd="0" presId="urn:microsoft.com/office/officeart/2008/layout/HexagonCluster"/>
    <dgm:cxn modelId="{13070DC6-F245-4376-B545-278B95264FC3}" type="presParOf" srcId="{BB985C1E-810B-473C-BAAF-0A45C81C6756}" destId="{FBC1D073-A5E0-4AC4-8D81-DC064590AEF0}" srcOrd="0" destOrd="0" presId="urn:microsoft.com/office/officeart/2008/layout/HexagonCluster"/>
    <dgm:cxn modelId="{48FDA47F-3C81-489E-B7CB-67EAC9A00227}" type="presParOf" srcId="{B9C14A10-CE03-45A0-BE40-3F646DB10CE8}" destId="{0C717505-2B3C-4E71-9BF3-85AA67D42ED2}" srcOrd="21" destOrd="0" presId="urn:microsoft.com/office/officeart/2008/layout/HexagonCluster"/>
    <dgm:cxn modelId="{54DAB9A3-0516-4700-9D41-74F86D4A3CD2}" type="presParOf" srcId="{0C717505-2B3C-4E71-9BF3-85AA67D42ED2}" destId="{8B5AE3F8-7B10-4582-81B9-18DB60DAB9B7}" srcOrd="0" destOrd="0" presId="urn:microsoft.com/office/officeart/2008/layout/HexagonCluster"/>
    <dgm:cxn modelId="{8C05B747-F629-478E-A357-9D51A3E18844}" type="presParOf" srcId="{B9C14A10-CE03-45A0-BE40-3F646DB10CE8}" destId="{3A63FEE3-7C69-44BB-B0C2-527C9F75FC98}" srcOrd="22" destOrd="0" presId="urn:microsoft.com/office/officeart/2008/layout/HexagonCluster"/>
    <dgm:cxn modelId="{12B5B416-5FE0-450D-9B29-A3024DB53B6C}" type="presParOf" srcId="{3A63FEE3-7C69-44BB-B0C2-527C9F75FC98}" destId="{F47CB27F-039D-4095-8355-4453BBA2AE80}" srcOrd="0" destOrd="0" presId="urn:microsoft.com/office/officeart/2008/layout/HexagonCluster"/>
    <dgm:cxn modelId="{E0010F1D-1F24-4244-9E9B-90FE200E7BBF}" type="presParOf" srcId="{B9C14A10-CE03-45A0-BE40-3F646DB10CE8}" destId="{121BC31B-837D-47FC-BAF2-50F52AE69C72}" srcOrd="23" destOrd="0" presId="urn:microsoft.com/office/officeart/2008/layout/HexagonCluster"/>
    <dgm:cxn modelId="{107BE630-BBD6-4D0C-8353-D9D48884AD24}" type="presParOf" srcId="{121BC31B-837D-47FC-BAF2-50F52AE69C72}" destId="{D2B1DCDF-DB0D-43AF-A855-8DF812AD7DA1}" srcOrd="0" destOrd="0" presId="urn:microsoft.com/office/officeart/2008/layout/HexagonCluster"/>
    <dgm:cxn modelId="{8AEA5284-9E7A-45D6-916F-6D53FC41CF1F}" type="presParOf" srcId="{B9C14A10-CE03-45A0-BE40-3F646DB10CE8}" destId="{385F14AD-FF13-40C9-951C-DBC2E9A0650C}" srcOrd="24" destOrd="0" presId="urn:microsoft.com/office/officeart/2008/layout/HexagonCluster"/>
    <dgm:cxn modelId="{B71D8C80-1517-4C6D-ADC5-B717E42F2B8F}" type="presParOf" srcId="{385F14AD-FF13-40C9-951C-DBC2E9A0650C}" destId="{5726E2FE-65FD-4CE3-8BB9-A77D7CE00996}" srcOrd="0" destOrd="0" presId="urn:microsoft.com/office/officeart/2008/layout/HexagonCluster"/>
    <dgm:cxn modelId="{38224792-B511-49F5-9610-8FB62415055D}" type="presParOf" srcId="{B9C14A10-CE03-45A0-BE40-3F646DB10CE8}" destId="{44C23857-F3E4-4C80-B057-BA8675455325}" srcOrd="25" destOrd="0" presId="urn:microsoft.com/office/officeart/2008/layout/HexagonCluster"/>
    <dgm:cxn modelId="{C2A705B8-CB55-4FFC-9C16-1894452B9352}" type="presParOf" srcId="{44C23857-F3E4-4C80-B057-BA8675455325}" destId="{5572BA5D-198C-47F3-960C-D9F9A8AF933C}" srcOrd="0" destOrd="0" presId="urn:microsoft.com/office/officeart/2008/layout/HexagonCluster"/>
    <dgm:cxn modelId="{84F714F9-474A-442B-8C6E-61558894272C}" type="presParOf" srcId="{B9C14A10-CE03-45A0-BE40-3F646DB10CE8}" destId="{B65B3A3D-36BD-4CFE-A755-555319A36372}" srcOrd="26" destOrd="0" presId="urn:microsoft.com/office/officeart/2008/layout/HexagonCluster"/>
    <dgm:cxn modelId="{1D88B45E-3D09-4044-ABFB-77F5D534E526}" type="presParOf" srcId="{B65B3A3D-36BD-4CFE-A755-555319A36372}" destId="{3B6BE9A9-D700-4C16-B2DC-A191B6CBBFF0}" srcOrd="0" destOrd="0" presId="urn:microsoft.com/office/officeart/2008/layout/HexagonCluster"/>
    <dgm:cxn modelId="{358B7C77-631B-449B-8046-B35EAE0F3CF8}" type="presParOf" srcId="{B9C14A10-CE03-45A0-BE40-3F646DB10CE8}" destId="{4C8F00B1-FDA6-4740-BAA2-B4C2BD004C02}" srcOrd="27" destOrd="0" presId="urn:microsoft.com/office/officeart/2008/layout/HexagonCluster"/>
    <dgm:cxn modelId="{5E2F9124-B847-4DF6-AF26-23DDAF4C3376}" type="presParOf" srcId="{4C8F00B1-FDA6-4740-BAA2-B4C2BD004C02}" destId="{A1666934-D758-4C89-9E5B-BF258C19AEE3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CE05317-B960-4EFB-A9D9-F95717737463}" type="doc">
      <dgm:prSet loTypeId="urn:microsoft.com/office/officeart/2005/8/layout/list1" loCatId="list" qsTypeId="urn:microsoft.com/office/officeart/2005/8/quickstyle/simple5" qsCatId="simple" csTypeId="urn:microsoft.com/office/officeart/2005/8/colors/accent3_4" csCatId="accent3" phldr="1"/>
      <dgm:spPr/>
      <dgm:t>
        <a:bodyPr/>
        <a:lstStyle/>
        <a:p>
          <a:endParaRPr lang="ru-RU"/>
        </a:p>
      </dgm:t>
    </dgm:pt>
    <dgm:pt modelId="{AFE30205-5219-4F29-A6E8-5ED1F4F47CC9}">
      <dgm:prSet phldrT="[Текст]" custT="1"/>
      <dgm:spPr/>
      <dgm:t>
        <a:bodyPr/>
        <a:lstStyle/>
        <a:p>
          <a:pPr algn="ctr"/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Обеспечение качественными коммунальными услугами населения Большесельского МР – </a:t>
          </a:r>
          <a:r>
            <a:rPr lang="ru-RU" sz="14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32470 тыс. руб.</a:t>
          </a:r>
          <a:endParaRPr lang="ru-RU" sz="1400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EF469F6-27D7-4150-AA96-67D8AB0B1B4E}" type="parTrans" cxnId="{467ECBEB-8F3D-48B3-A021-BDA9FE4F66C3}">
      <dgm:prSet/>
      <dgm:spPr/>
      <dgm:t>
        <a:bodyPr/>
        <a:lstStyle/>
        <a:p>
          <a:endParaRPr lang="ru-RU"/>
        </a:p>
      </dgm:t>
    </dgm:pt>
    <dgm:pt modelId="{3F8F80AB-B369-4848-A238-00CC6B089BDD}" type="sibTrans" cxnId="{467ECBEB-8F3D-48B3-A021-BDA9FE4F66C3}">
      <dgm:prSet/>
      <dgm:spPr/>
      <dgm:t>
        <a:bodyPr/>
        <a:lstStyle/>
        <a:p>
          <a:endParaRPr lang="ru-RU"/>
        </a:p>
      </dgm:t>
    </dgm:pt>
    <dgm:pt modelId="{411B9B80-D6A1-42FA-87D9-F585800C9AC5}">
      <dgm:prSet phldrT="[Текст]" custT="1"/>
      <dgm:spPr/>
      <dgm:t>
        <a:bodyPr/>
        <a:lstStyle/>
        <a:p>
          <a:pPr algn="ctr"/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Информационное общество в Большесельском МР – </a:t>
          </a:r>
          <a:r>
            <a:rPr lang="ru-RU" sz="14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1300 тыс. руб.</a:t>
          </a:r>
          <a:endParaRPr lang="ru-RU" sz="1400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8E802C2-EB47-4AFC-880B-F7F7D05B04AE}" type="parTrans" cxnId="{142E4C57-EEA5-4907-8F16-CD5A70208C2C}">
      <dgm:prSet/>
      <dgm:spPr/>
      <dgm:t>
        <a:bodyPr/>
        <a:lstStyle/>
        <a:p>
          <a:endParaRPr lang="ru-RU"/>
        </a:p>
      </dgm:t>
    </dgm:pt>
    <dgm:pt modelId="{A5621B52-652D-4195-A057-6DD1DD1BE4C6}" type="sibTrans" cxnId="{142E4C57-EEA5-4907-8F16-CD5A70208C2C}">
      <dgm:prSet/>
      <dgm:spPr/>
      <dgm:t>
        <a:bodyPr/>
        <a:lstStyle/>
        <a:p>
          <a:endParaRPr lang="ru-RU"/>
        </a:p>
      </dgm:t>
    </dgm:pt>
    <dgm:pt modelId="{6B224610-86B6-4755-860A-ABBE9E0274F0}">
      <dgm:prSet phldrT="[Текст]" custT="1"/>
      <dgm:spPr/>
      <dgm:t>
        <a:bodyPr/>
        <a:lstStyle/>
        <a:p>
          <a:pPr algn="ctr"/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Энергоэффективность в Большесельском МР </a:t>
          </a:r>
          <a:r>
            <a:rPr lang="ru-RU" sz="14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– 100 тыс. руб</a:t>
          </a:r>
          <a:r>
            <a:rPr lang="ru-RU" sz="1400" i="1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1400" i="1" dirty="0">
            <a:latin typeface="Times New Roman" pitchFamily="18" charset="0"/>
            <a:cs typeface="Times New Roman" pitchFamily="18" charset="0"/>
          </a:endParaRPr>
        </a:p>
      </dgm:t>
    </dgm:pt>
    <dgm:pt modelId="{19143618-0F4F-4EDA-8DE4-A08F611F07A1}" type="parTrans" cxnId="{BCBC7F9E-4E84-4786-ABC9-BB10547B4B43}">
      <dgm:prSet/>
      <dgm:spPr/>
      <dgm:t>
        <a:bodyPr/>
        <a:lstStyle/>
        <a:p>
          <a:endParaRPr lang="ru-RU"/>
        </a:p>
      </dgm:t>
    </dgm:pt>
    <dgm:pt modelId="{820E3AA3-D901-48A0-B23C-E4DB6D35A754}" type="sibTrans" cxnId="{BCBC7F9E-4E84-4786-ABC9-BB10547B4B43}">
      <dgm:prSet/>
      <dgm:spPr/>
      <dgm:t>
        <a:bodyPr/>
        <a:lstStyle/>
        <a:p>
          <a:endParaRPr lang="ru-RU"/>
        </a:p>
      </dgm:t>
    </dgm:pt>
    <dgm:pt modelId="{1B448910-A9F7-484D-A084-DC9338F04A65}">
      <dgm:prSet custT="1"/>
      <dgm:spPr/>
      <dgm:t>
        <a:bodyPr/>
        <a:lstStyle/>
        <a:p>
          <a:pPr algn="ctr"/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Развитие дорожного хозяйства и транспорта в Большесельском МР </a:t>
          </a:r>
          <a:r>
            <a:rPr lang="ru-RU" sz="14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– 19827 тыс. руб.</a:t>
          </a:r>
          <a:endParaRPr lang="ru-RU" sz="1400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2A6C54A-2F3E-4F3D-AC1B-F0E3B3E00FE8}" type="parTrans" cxnId="{7798A9C8-DFBD-4950-BEDC-C03E3A2807C6}">
      <dgm:prSet/>
      <dgm:spPr/>
      <dgm:t>
        <a:bodyPr/>
        <a:lstStyle/>
        <a:p>
          <a:endParaRPr lang="ru-RU"/>
        </a:p>
      </dgm:t>
    </dgm:pt>
    <dgm:pt modelId="{97EFC635-2049-4BE7-A173-B9BD26D4687D}" type="sibTrans" cxnId="{7798A9C8-DFBD-4950-BEDC-C03E3A2807C6}">
      <dgm:prSet/>
      <dgm:spPr/>
      <dgm:t>
        <a:bodyPr/>
        <a:lstStyle/>
        <a:p>
          <a:endParaRPr lang="ru-RU"/>
        </a:p>
      </dgm:t>
    </dgm:pt>
    <dgm:pt modelId="{DDFC3752-9986-467E-8AD7-4B9142E11127}" type="pres">
      <dgm:prSet presAssocID="{3CE05317-B960-4EFB-A9D9-F9571773746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3E33A9A-F8B9-456F-B1B0-A450C6F054A1}" type="pres">
      <dgm:prSet presAssocID="{1B448910-A9F7-484D-A084-DC9338F04A65}" presName="parentLin" presStyleCnt="0"/>
      <dgm:spPr/>
    </dgm:pt>
    <dgm:pt modelId="{EF20C502-E36E-4528-99EF-0F3C2958B6EF}" type="pres">
      <dgm:prSet presAssocID="{1B448910-A9F7-484D-A084-DC9338F04A65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002C2320-4AD5-4E5D-8B88-17E559E3CA69}" type="pres">
      <dgm:prSet presAssocID="{1B448910-A9F7-484D-A084-DC9338F04A65}" presName="parentText" presStyleLbl="node1" presStyleIdx="0" presStyleCnt="4" custLinFactNeighborX="8696" custLinFactNeighborY="330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1704BC-F782-4F12-A1EC-1CFD0BBC0395}" type="pres">
      <dgm:prSet presAssocID="{1B448910-A9F7-484D-A084-DC9338F04A65}" presName="negativeSpace" presStyleCnt="0"/>
      <dgm:spPr/>
    </dgm:pt>
    <dgm:pt modelId="{C96DD041-615D-493D-B8CA-AF1927FFAD39}" type="pres">
      <dgm:prSet presAssocID="{1B448910-A9F7-484D-A084-DC9338F04A65}" presName="childText" presStyleLbl="conFgAcc1" presStyleIdx="0" presStyleCnt="4">
        <dgm:presLayoutVars>
          <dgm:bulletEnabled val="1"/>
        </dgm:presLayoutVars>
      </dgm:prSet>
      <dgm:spPr/>
    </dgm:pt>
    <dgm:pt modelId="{97904C5E-3476-40D4-B389-B7475C3CEDA1}" type="pres">
      <dgm:prSet presAssocID="{97EFC635-2049-4BE7-A173-B9BD26D4687D}" presName="spaceBetweenRectangles" presStyleCnt="0"/>
      <dgm:spPr/>
    </dgm:pt>
    <dgm:pt modelId="{09C35746-5D5F-416D-96AB-27FC74AD6F3D}" type="pres">
      <dgm:prSet presAssocID="{AFE30205-5219-4F29-A6E8-5ED1F4F47CC9}" presName="parentLin" presStyleCnt="0"/>
      <dgm:spPr/>
    </dgm:pt>
    <dgm:pt modelId="{61F3F90D-C54C-468B-B4D1-886100B2ACA8}" type="pres">
      <dgm:prSet presAssocID="{AFE30205-5219-4F29-A6E8-5ED1F4F47CC9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0710B308-F8CD-4F5D-B7F8-95004DF501A8}" type="pres">
      <dgm:prSet presAssocID="{AFE30205-5219-4F29-A6E8-5ED1F4F47CC9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CB02D5-A203-42D4-8F29-0C69B10B7DFD}" type="pres">
      <dgm:prSet presAssocID="{AFE30205-5219-4F29-A6E8-5ED1F4F47CC9}" presName="negativeSpace" presStyleCnt="0"/>
      <dgm:spPr/>
    </dgm:pt>
    <dgm:pt modelId="{DC1B1A38-B1D4-464F-A943-974B98DD5200}" type="pres">
      <dgm:prSet presAssocID="{AFE30205-5219-4F29-A6E8-5ED1F4F47CC9}" presName="childText" presStyleLbl="conFgAcc1" presStyleIdx="1" presStyleCnt="4">
        <dgm:presLayoutVars>
          <dgm:bulletEnabled val="1"/>
        </dgm:presLayoutVars>
      </dgm:prSet>
      <dgm:spPr/>
    </dgm:pt>
    <dgm:pt modelId="{A2DC80DF-D443-46B5-A647-56B69FABE67C}" type="pres">
      <dgm:prSet presAssocID="{3F8F80AB-B369-4848-A238-00CC6B089BDD}" presName="spaceBetweenRectangles" presStyleCnt="0"/>
      <dgm:spPr/>
    </dgm:pt>
    <dgm:pt modelId="{24B960A7-22C3-4FF1-BC85-15F449F0A036}" type="pres">
      <dgm:prSet presAssocID="{411B9B80-D6A1-42FA-87D9-F585800C9AC5}" presName="parentLin" presStyleCnt="0"/>
      <dgm:spPr/>
    </dgm:pt>
    <dgm:pt modelId="{B86386EF-3D12-44EC-9778-0969C1A03B09}" type="pres">
      <dgm:prSet presAssocID="{411B9B80-D6A1-42FA-87D9-F585800C9AC5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238E73F1-588B-49D6-8B1D-62BB514F9204}" type="pres">
      <dgm:prSet presAssocID="{411B9B80-D6A1-42FA-87D9-F585800C9AC5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05BF72-C3B8-4DE0-859D-FD2ACB3DBE77}" type="pres">
      <dgm:prSet presAssocID="{411B9B80-D6A1-42FA-87D9-F585800C9AC5}" presName="negativeSpace" presStyleCnt="0"/>
      <dgm:spPr/>
    </dgm:pt>
    <dgm:pt modelId="{97303D4E-B93B-4D68-B825-351172E91546}" type="pres">
      <dgm:prSet presAssocID="{411B9B80-D6A1-42FA-87D9-F585800C9AC5}" presName="childText" presStyleLbl="conFgAcc1" presStyleIdx="2" presStyleCnt="4">
        <dgm:presLayoutVars>
          <dgm:bulletEnabled val="1"/>
        </dgm:presLayoutVars>
      </dgm:prSet>
      <dgm:spPr/>
    </dgm:pt>
    <dgm:pt modelId="{4867B349-1DBC-4A0D-ABB4-AF33123E8E62}" type="pres">
      <dgm:prSet presAssocID="{A5621B52-652D-4195-A057-6DD1DD1BE4C6}" presName="spaceBetweenRectangles" presStyleCnt="0"/>
      <dgm:spPr/>
    </dgm:pt>
    <dgm:pt modelId="{C2A847C6-1B24-4B6A-922A-F5604ADE5A21}" type="pres">
      <dgm:prSet presAssocID="{6B224610-86B6-4755-860A-ABBE9E0274F0}" presName="parentLin" presStyleCnt="0"/>
      <dgm:spPr/>
    </dgm:pt>
    <dgm:pt modelId="{475803FA-FD8E-47FF-8FFC-E7700D2ACBB6}" type="pres">
      <dgm:prSet presAssocID="{6B224610-86B6-4755-860A-ABBE9E0274F0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9517EB67-F691-4C12-85B4-A57DC9D64334}" type="pres">
      <dgm:prSet presAssocID="{6B224610-86B6-4755-860A-ABBE9E0274F0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928606-14C0-4EAE-A7D0-4AAEB08F69F7}" type="pres">
      <dgm:prSet presAssocID="{6B224610-86B6-4755-860A-ABBE9E0274F0}" presName="negativeSpace" presStyleCnt="0"/>
      <dgm:spPr/>
    </dgm:pt>
    <dgm:pt modelId="{4199E077-6E72-442E-B4CC-54C301B5DF0A}" type="pres">
      <dgm:prSet presAssocID="{6B224610-86B6-4755-860A-ABBE9E0274F0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CEACB37-D641-4354-B3E0-B0F9CDE15921}" type="presOf" srcId="{AFE30205-5219-4F29-A6E8-5ED1F4F47CC9}" destId="{0710B308-F8CD-4F5D-B7F8-95004DF501A8}" srcOrd="1" destOrd="0" presId="urn:microsoft.com/office/officeart/2005/8/layout/list1"/>
    <dgm:cxn modelId="{142E4C57-EEA5-4907-8F16-CD5A70208C2C}" srcId="{3CE05317-B960-4EFB-A9D9-F95717737463}" destId="{411B9B80-D6A1-42FA-87D9-F585800C9AC5}" srcOrd="2" destOrd="0" parTransId="{48E802C2-EB47-4AFC-880B-F7F7D05B04AE}" sibTransId="{A5621B52-652D-4195-A057-6DD1DD1BE4C6}"/>
    <dgm:cxn modelId="{5EF397A2-4400-46FA-8F0B-CBA31984727E}" type="presOf" srcId="{3CE05317-B960-4EFB-A9D9-F95717737463}" destId="{DDFC3752-9986-467E-8AD7-4B9142E11127}" srcOrd="0" destOrd="0" presId="urn:microsoft.com/office/officeart/2005/8/layout/list1"/>
    <dgm:cxn modelId="{467ECBEB-8F3D-48B3-A021-BDA9FE4F66C3}" srcId="{3CE05317-B960-4EFB-A9D9-F95717737463}" destId="{AFE30205-5219-4F29-A6E8-5ED1F4F47CC9}" srcOrd="1" destOrd="0" parTransId="{8EF469F6-27D7-4150-AA96-67D8AB0B1B4E}" sibTransId="{3F8F80AB-B369-4848-A238-00CC6B089BDD}"/>
    <dgm:cxn modelId="{51AB8A53-FC3A-4228-878C-04ED7AFD4B69}" type="presOf" srcId="{411B9B80-D6A1-42FA-87D9-F585800C9AC5}" destId="{238E73F1-588B-49D6-8B1D-62BB514F9204}" srcOrd="1" destOrd="0" presId="urn:microsoft.com/office/officeart/2005/8/layout/list1"/>
    <dgm:cxn modelId="{BCBC7F9E-4E84-4786-ABC9-BB10547B4B43}" srcId="{3CE05317-B960-4EFB-A9D9-F95717737463}" destId="{6B224610-86B6-4755-860A-ABBE9E0274F0}" srcOrd="3" destOrd="0" parTransId="{19143618-0F4F-4EDA-8DE4-A08F611F07A1}" sibTransId="{820E3AA3-D901-48A0-B23C-E4DB6D35A754}"/>
    <dgm:cxn modelId="{DA1D28E5-57B8-4753-99DA-516EFF4B1ABD}" type="presOf" srcId="{AFE30205-5219-4F29-A6E8-5ED1F4F47CC9}" destId="{61F3F90D-C54C-468B-B4D1-886100B2ACA8}" srcOrd="0" destOrd="0" presId="urn:microsoft.com/office/officeart/2005/8/layout/list1"/>
    <dgm:cxn modelId="{BAFD4D92-4037-433D-8682-A012FC867DCB}" type="presOf" srcId="{6B224610-86B6-4755-860A-ABBE9E0274F0}" destId="{9517EB67-F691-4C12-85B4-A57DC9D64334}" srcOrd="1" destOrd="0" presId="urn:microsoft.com/office/officeart/2005/8/layout/list1"/>
    <dgm:cxn modelId="{74EFBC8C-A528-4473-973D-1085EFD8A465}" type="presOf" srcId="{411B9B80-D6A1-42FA-87D9-F585800C9AC5}" destId="{B86386EF-3D12-44EC-9778-0969C1A03B09}" srcOrd="0" destOrd="0" presId="urn:microsoft.com/office/officeart/2005/8/layout/list1"/>
    <dgm:cxn modelId="{7798A9C8-DFBD-4950-BEDC-C03E3A2807C6}" srcId="{3CE05317-B960-4EFB-A9D9-F95717737463}" destId="{1B448910-A9F7-484D-A084-DC9338F04A65}" srcOrd="0" destOrd="0" parTransId="{F2A6C54A-2F3E-4F3D-AC1B-F0E3B3E00FE8}" sibTransId="{97EFC635-2049-4BE7-A173-B9BD26D4687D}"/>
    <dgm:cxn modelId="{5D9A9583-94FF-42ED-8ABB-F513823ACB9E}" type="presOf" srcId="{1B448910-A9F7-484D-A084-DC9338F04A65}" destId="{002C2320-4AD5-4E5D-8B88-17E559E3CA69}" srcOrd="1" destOrd="0" presId="urn:microsoft.com/office/officeart/2005/8/layout/list1"/>
    <dgm:cxn modelId="{DD978F79-53C7-4358-B25D-44452DAF1293}" type="presOf" srcId="{1B448910-A9F7-484D-A084-DC9338F04A65}" destId="{EF20C502-E36E-4528-99EF-0F3C2958B6EF}" srcOrd="0" destOrd="0" presId="urn:microsoft.com/office/officeart/2005/8/layout/list1"/>
    <dgm:cxn modelId="{0C55C338-A7ED-4B4E-8D67-9D7ABAAE85BD}" type="presOf" srcId="{6B224610-86B6-4755-860A-ABBE9E0274F0}" destId="{475803FA-FD8E-47FF-8FFC-E7700D2ACBB6}" srcOrd="0" destOrd="0" presId="urn:microsoft.com/office/officeart/2005/8/layout/list1"/>
    <dgm:cxn modelId="{F5F0E106-12B7-4C9B-A668-C15A592F225A}" type="presParOf" srcId="{DDFC3752-9986-467E-8AD7-4B9142E11127}" destId="{93E33A9A-F8B9-456F-B1B0-A450C6F054A1}" srcOrd="0" destOrd="0" presId="urn:microsoft.com/office/officeart/2005/8/layout/list1"/>
    <dgm:cxn modelId="{FBA8716F-54F9-4ACB-806B-AFC5EB6C999C}" type="presParOf" srcId="{93E33A9A-F8B9-456F-B1B0-A450C6F054A1}" destId="{EF20C502-E36E-4528-99EF-0F3C2958B6EF}" srcOrd="0" destOrd="0" presId="urn:microsoft.com/office/officeart/2005/8/layout/list1"/>
    <dgm:cxn modelId="{3055BED8-E9B7-45AC-B309-FA9A1ECF41B9}" type="presParOf" srcId="{93E33A9A-F8B9-456F-B1B0-A450C6F054A1}" destId="{002C2320-4AD5-4E5D-8B88-17E559E3CA69}" srcOrd="1" destOrd="0" presId="urn:microsoft.com/office/officeart/2005/8/layout/list1"/>
    <dgm:cxn modelId="{3A186B1E-71E9-4036-9BF2-F80F633AC7BA}" type="presParOf" srcId="{DDFC3752-9986-467E-8AD7-4B9142E11127}" destId="{601704BC-F782-4F12-A1EC-1CFD0BBC0395}" srcOrd="1" destOrd="0" presId="urn:microsoft.com/office/officeart/2005/8/layout/list1"/>
    <dgm:cxn modelId="{1F9108D7-E60B-47C1-B5DC-029C061E525B}" type="presParOf" srcId="{DDFC3752-9986-467E-8AD7-4B9142E11127}" destId="{C96DD041-615D-493D-B8CA-AF1927FFAD39}" srcOrd="2" destOrd="0" presId="urn:microsoft.com/office/officeart/2005/8/layout/list1"/>
    <dgm:cxn modelId="{F743697C-1111-4B54-A26C-5A384B849114}" type="presParOf" srcId="{DDFC3752-9986-467E-8AD7-4B9142E11127}" destId="{97904C5E-3476-40D4-B389-B7475C3CEDA1}" srcOrd="3" destOrd="0" presId="urn:microsoft.com/office/officeart/2005/8/layout/list1"/>
    <dgm:cxn modelId="{E7EB9B8A-C997-4333-81C9-FE0D90B9F6B0}" type="presParOf" srcId="{DDFC3752-9986-467E-8AD7-4B9142E11127}" destId="{09C35746-5D5F-416D-96AB-27FC74AD6F3D}" srcOrd="4" destOrd="0" presId="urn:microsoft.com/office/officeart/2005/8/layout/list1"/>
    <dgm:cxn modelId="{4D74CA1A-90C5-4AAC-91B0-95F787B10100}" type="presParOf" srcId="{09C35746-5D5F-416D-96AB-27FC74AD6F3D}" destId="{61F3F90D-C54C-468B-B4D1-886100B2ACA8}" srcOrd="0" destOrd="0" presId="urn:microsoft.com/office/officeart/2005/8/layout/list1"/>
    <dgm:cxn modelId="{229C41B8-421F-4AC1-B4A2-FB95FACB672D}" type="presParOf" srcId="{09C35746-5D5F-416D-96AB-27FC74AD6F3D}" destId="{0710B308-F8CD-4F5D-B7F8-95004DF501A8}" srcOrd="1" destOrd="0" presId="urn:microsoft.com/office/officeart/2005/8/layout/list1"/>
    <dgm:cxn modelId="{76180DDA-7E31-40DD-B4EE-2006574D0A16}" type="presParOf" srcId="{DDFC3752-9986-467E-8AD7-4B9142E11127}" destId="{5ACB02D5-A203-42D4-8F29-0C69B10B7DFD}" srcOrd="5" destOrd="0" presId="urn:microsoft.com/office/officeart/2005/8/layout/list1"/>
    <dgm:cxn modelId="{D197BF2A-C7D9-4C53-9619-43AB2A55D687}" type="presParOf" srcId="{DDFC3752-9986-467E-8AD7-4B9142E11127}" destId="{DC1B1A38-B1D4-464F-A943-974B98DD5200}" srcOrd="6" destOrd="0" presId="urn:microsoft.com/office/officeart/2005/8/layout/list1"/>
    <dgm:cxn modelId="{DB81F684-8CAC-46C1-A6F6-54DA0ECAAF51}" type="presParOf" srcId="{DDFC3752-9986-467E-8AD7-4B9142E11127}" destId="{A2DC80DF-D443-46B5-A647-56B69FABE67C}" srcOrd="7" destOrd="0" presId="urn:microsoft.com/office/officeart/2005/8/layout/list1"/>
    <dgm:cxn modelId="{55881F60-4391-44D4-BE7B-7168CBBF3771}" type="presParOf" srcId="{DDFC3752-9986-467E-8AD7-4B9142E11127}" destId="{24B960A7-22C3-4FF1-BC85-15F449F0A036}" srcOrd="8" destOrd="0" presId="urn:microsoft.com/office/officeart/2005/8/layout/list1"/>
    <dgm:cxn modelId="{8B42B8DE-E25C-4958-BB52-7B166512BFB8}" type="presParOf" srcId="{24B960A7-22C3-4FF1-BC85-15F449F0A036}" destId="{B86386EF-3D12-44EC-9778-0969C1A03B09}" srcOrd="0" destOrd="0" presId="urn:microsoft.com/office/officeart/2005/8/layout/list1"/>
    <dgm:cxn modelId="{0E571F41-A2F8-4C08-95D2-3AD60FA8FE3C}" type="presParOf" srcId="{24B960A7-22C3-4FF1-BC85-15F449F0A036}" destId="{238E73F1-588B-49D6-8B1D-62BB514F9204}" srcOrd="1" destOrd="0" presId="urn:microsoft.com/office/officeart/2005/8/layout/list1"/>
    <dgm:cxn modelId="{DD27E2B4-AFA5-4E5C-80CD-9A5418F0E34C}" type="presParOf" srcId="{DDFC3752-9986-467E-8AD7-4B9142E11127}" destId="{4605BF72-C3B8-4DE0-859D-FD2ACB3DBE77}" srcOrd="9" destOrd="0" presId="urn:microsoft.com/office/officeart/2005/8/layout/list1"/>
    <dgm:cxn modelId="{425A120C-0B42-4B2D-87D4-D494F54B993A}" type="presParOf" srcId="{DDFC3752-9986-467E-8AD7-4B9142E11127}" destId="{97303D4E-B93B-4D68-B825-351172E91546}" srcOrd="10" destOrd="0" presId="urn:microsoft.com/office/officeart/2005/8/layout/list1"/>
    <dgm:cxn modelId="{E876E518-FFE3-418D-949D-D49C5DA6327C}" type="presParOf" srcId="{DDFC3752-9986-467E-8AD7-4B9142E11127}" destId="{4867B349-1DBC-4A0D-ABB4-AF33123E8E62}" srcOrd="11" destOrd="0" presId="urn:microsoft.com/office/officeart/2005/8/layout/list1"/>
    <dgm:cxn modelId="{BA2E1907-55B8-4F17-B97B-1726D84447ED}" type="presParOf" srcId="{DDFC3752-9986-467E-8AD7-4B9142E11127}" destId="{C2A847C6-1B24-4B6A-922A-F5604ADE5A21}" srcOrd="12" destOrd="0" presId="urn:microsoft.com/office/officeart/2005/8/layout/list1"/>
    <dgm:cxn modelId="{B8B0144E-3B4E-4680-A07B-A33D92EDF6EB}" type="presParOf" srcId="{C2A847C6-1B24-4B6A-922A-F5604ADE5A21}" destId="{475803FA-FD8E-47FF-8FFC-E7700D2ACBB6}" srcOrd="0" destOrd="0" presId="urn:microsoft.com/office/officeart/2005/8/layout/list1"/>
    <dgm:cxn modelId="{D02C0524-E2DB-4EF9-9940-0837E4769188}" type="presParOf" srcId="{C2A847C6-1B24-4B6A-922A-F5604ADE5A21}" destId="{9517EB67-F691-4C12-85B4-A57DC9D64334}" srcOrd="1" destOrd="0" presId="urn:microsoft.com/office/officeart/2005/8/layout/list1"/>
    <dgm:cxn modelId="{6B58F7B7-9BC0-41DC-8B00-16EC4A999C96}" type="presParOf" srcId="{DDFC3752-9986-467E-8AD7-4B9142E11127}" destId="{27928606-14C0-4EAE-A7D0-4AAEB08F69F7}" srcOrd="13" destOrd="0" presId="urn:microsoft.com/office/officeart/2005/8/layout/list1"/>
    <dgm:cxn modelId="{D2AA680D-18FA-4CA2-8667-3B778ED295B2}" type="presParOf" srcId="{DDFC3752-9986-467E-8AD7-4B9142E11127}" destId="{4199E077-6E72-442E-B4CC-54C301B5DF0A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BA480D8-82D8-429C-8E9D-C6E02B8830BB}" type="doc">
      <dgm:prSet loTypeId="urn:microsoft.com/office/officeart/2005/8/layout/radial6" loCatId="cycle" qsTypeId="urn:microsoft.com/office/officeart/2005/8/quickstyle/simple5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220B4647-EFB7-48EE-8212-7D36C386D2A2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Услуги по образованию </a:t>
          </a:r>
          <a:r>
            <a:rPr lang="ru-RU" sz="18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(160998 т. р.)</a:t>
          </a:r>
          <a:endParaRPr lang="ru-RU" sz="1800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D533487-C359-4F7B-A187-57D5B5905ADA}" type="parTrans" cxnId="{0B258A84-4873-4B98-9C07-915331C6C9E0}">
      <dgm:prSet/>
      <dgm:spPr/>
      <dgm:t>
        <a:bodyPr/>
        <a:lstStyle/>
        <a:p>
          <a:endParaRPr lang="ru-RU"/>
        </a:p>
      </dgm:t>
    </dgm:pt>
    <dgm:pt modelId="{DA1CABE1-F534-41E8-A19D-B3C3E4BDD99A}" type="sibTrans" cxnId="{0B258A84-4873-4B98-9C07-915331C6C9E0}">
      <dgm:prSet/>
      <dgm:spPr/>
      <dgm:t>
        <a:bodyPr/>
        <a:lstStyle/>
        <a:p>
          <a:endParaRPr lang="ru-RU"/>
        </a:p>
      </dgm:t>
    </dgm:pt>
    <dgm:pt modelId="{DD41DD7C-3ABC-4670-9239-C8173CE9D77D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Дошкольное образование </a:t>
          </a:r>
          <a:r>
            <a:rPr lang="ru-RU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(46891 т. р.)</a:t>
          </a:r>
          <a:endParaRPr lang="ru-RU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84A4D52-1F49-467A-B8BB-F4F70B6C468A}" type="parTrans" cxnId="{AC063E4E-D829-41BD-9DFA-1A07D376B40B}">
      <dgm:prSet/>
      <dgm:spPr/>
      <dgm:t>
        <a:bodyPr/>
        <a:lstStyle/>
        <a:p>
          <a:endParaRPr lang="ru-RU"/>
        </a:p>
      </dgm:t>
    </dgm:pt>
    <dgm:pt modelId="{0D723471-15A9-431E-912F-8CD865172DED}" type="sibTrans" cxnId="{AC063E4E-D829-41BD-9DFA-1A07D376B40B}">
      <dgm:prSet/>
      <dgm:spPr/>
      <dgm:t>
        <a:bodyPr/>
        <a:lstStyle/>
        <a:p>
          <a:endParaRPr lang="ru-RU"/>
        </a:p>
      </dgm:t>
    </dgm:pt>
    <dgm:pt modelId="{0F6A287D-E599-4FA0-B38C-782F2705602A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Молодежная политика и патриотическое воспитание </a:t>
          </a:r>
        </a:p>
        <a:p>
          <a:r>
            <a:rPr lang="ru-RU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(2185 т. р. )</a:t>
          </a:r>
          <a:endParaRPr lang="ru-RU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71641DF-2097-445A-8A34-8B7BD5C4356F}" type="parTrans" cxnId="{0367FD21-505D-42E0-9A2D-8C82E5EAC2D9}">
      <dgm:prSet/>
      <dgm:spPr/>
      <dgm:t>
        <a:bodyPr/>
        <a:lstStyle/>
        <a:p>
          <a:endParaRPr lang="ru-RU"/>
        </a:p>
      </dgm:t>
    </dgm:pt>
    <dgm:pt modelId="{B3056421-4C10-4C94-8ECE-49A1F2B4C905}" type="sibTrans" cxnId="{0367FD21-505D-42E0-9A2D-8C82E5EAC2D9}">
      <dgm:prSet/>
      <dgm:spPr/>
      <dgm:t>
        <a:bodyPr/>
        <a:lstStyle/>
        <a:p>
          <a:endParaRPr lang="ru-RU"/>
        </a:p>
      </dgm:t>
    </dgm:pt>
    <dgm:pt modelId="{A9617388-67E5-4503-96CE-ECB7197D86AD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Государственная поддержка детей – сирот и детей, оставшихся без попечения родителей</a:t>
          </a:r>
        </a:p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(12435 т. р.)</a:t>
          </a:r>
          <a:endParaRPr lang="ru-RU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875C8CA-CCD6-4237-A218-DCF23592E95F}" type="parTrans" cxnId="{087CC921-9253-48E6-98FD-2BA080C4A2C5}">
      <dgm:prSet/>
      <dgm:spPr/>
      <dgm:t>
        <a:bodyPr/>
        <a:lstStyle/>
        <a:p>
          <a:endParaRPr lang="ru-RU"/>
        </a:p>
      </dgm:t>
    </dgm:pt>
    <dgm:pt modelId="{D90781E5-54AD-47A2-A817-BC55D41DDFE9}" type="sibTrans" cxnId="{087CC921-9253-48E6-98FD-2BA080C4A2C5}">
      <dgm:prSet/>
      <dgm:spPr/>
      <dgm:t>
        <a:bodyPr/>
        <a:lstStyle/>
        <a:p>
          <a:endParaRPr lang="ru-RU"/>
        </a:p>
      </dgm:t>
    </dgm:pt>
    <dgm:pt modelId="{1A1C06A1-2D75-4873-9C20-52823A1E2C31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Дополнительное образование детей </a:t>
          </a:r>
          <a:r>
            <a:rPr lang="ru-RU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(4514 т. р.)</a:t>
          </a:r>
          <a:endParaRPr lang="ru-RU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AE35E13-4A10-4A41-A9D6-94C55C20F475}" type="parTrans" cxnId="{C9C91898-D27A-488F-85C5-70FE6C148AF5}">
      <dgm:prSet/>
      <dgm:spPr/>
      <dgm:t>
        <a:bodyPr/>
        <a:lstStyle/>
        <a:p>
          <a:endParaRPr lang="ru-RU"/>
        </a:p>
      </dgm:t>
    </dgm:pt>
    <dgm:pt modelId="{A011C0D9-C51A-4B20-AD5D-3A961444751F}" type="sibTrans" cxnId="{C9C91898-D27A-488F-85C5-70FE6C148AF5}">
      <dgm:prSet/>
      <dgm:spPr/>
      <dgm:t>
        <a:bodyPr/>
        <a:lstStyle/>
        <a:p>
          <a:endParaRPr lang="ru-RU"/>
        </a:p>
      </dgm:t>
    </dgm:pt>
    <dgm:pt modelId="{A969EE70-EFD6-48F4-A512-471BF7AE4EA0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Общее образование </a:t>
          </a:r>
          <a:r>
            <a:rPr lang="ru-RU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(89767 т. р.)</a:t>
          </a:r>
          <a:endParaRPr lang="ru-RU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2B34775-9BF3-4626-894B-472E198EF1FC}" type="parTrans" cxnId="{01F20D84-8658-4745-A7E7-BF956D138F87}">
      <dgm:prSet/>
      <dgm:spPr/>
      <dgm:t>
        <a:bodyPr/>
        <a:lstStyle/>
        <a:p>
          <a:endParaRPr lang="ru-RU"/>
        </a:p>
      </dgm:t>
    </dgm:pt>
    <dgm:pt modelId="{C025B0BE-FF5A-49B3-AB25-A93FE623C148}" type="sibTrans" cxnId="{01F20D84-8658-4745-A7E7-BF956D138F87}">
      <dgm:prSet/>
      <dgm:spPr/>
      <dgm:t>
        <a:bodyPr/>
        <a:lstStyle/>
        <a:p>
          <a:endParaRPr lang="ru-RU"/>
        </a:p>
      </dgm:t>
    </dgm:pt>
    <dgm:pt modelId="{D78A9A0C-ED1F-4327-BEBB-C0A492AA3171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Материально – техническая база, управление и обеспечение бухгалтерского учета </a:t>
          </a:r>
          <a:r>
            <a:rPr lang="ru-RU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(5206 т. р.) </a:t>
          </a:r>
          <a:endParaRPr lang="ru-RU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C969F1A-961E-42F7-B8FC-FB25AF016658}" type="parTrans" cxnId="{C0A49E42-C00E-4CB9-B8F4-81AA3AC76D62}">
      <dgm:prSet/>
      <dgm:spPr/>
      <dgm:t>
        <a:bodyPr/>
        <a:lstStyle/>
        <a:p>
          <a:endParaRPr lang="ru-RU"/>
        </a:p>
      </dgm:t>
    </dgm:pt>
    <dgm:pt modelId="{45FFCE33-C0B8-4BC0-82B9-D63BB75C3ACA}" type="sibTrans" cxnId="{C0A49E42-C00E-4CB9-B8F4-81AA3AC76D62}">
      <dgm:prSet/>
      <dgm:spPr/>
      <dgm:t>
        <a:bodyPr/>
        <a:lstStyle/>
        <a:p>
          <a:endParaRPr lang="ru-RU"/>
        </a:p>
      </dgm:t>
    </dgm:pt>
    <dgm:pt modelId="{12F952C1-13DC-4931-B512-DAF0B4EC4329}" type="pres">
      <dgm:prSet presAssocID="{DBA480D8-82D8-429C-8E9D-C6E02B8830B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258783B-73AB-4A39-82B6-D06DB0E4A070}" type="pres">
      <dgm:prSet presAssocID="{220B4647-EFB7-48EE-8212-7D36C386D2A2}" presName="centerShape" presStyleLbl="node0" presStyleIdx="0" presStyleCnt="1" custScaleX="127536" custScaleY="119935" custLinFactNeighborX="1345" custLinFactNeighborY="-1220"/>
      <dgm:spPr/>
      <dgm:t>
        <a:bodyPr/>
        <a:lstStyle/>
        <a:p>
          <a:endParaRPr lang="ru-RU"/>
        </a:p>
      </dgm:t>
    </dgm:pt>
    <dgm:pt modelId="{1FB526C2-BBFC-4B92-A95F-2E9015CC5F9E}" type="pres">
      <dgm:prSet presAssocID="{DD41DD7C-3ABC-4670-9239-C8173CE9D77D}" presName="node" presStyleLbl="node1" presStyleIdx="0" presStyleCnt="6" custScaleX="124951" custScaleY="1133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7DF633-768F-4C53-B59A-1323EF886FA5}" type="pres">
      <dgm:prSet presAssocID="{DD41DD7C-3ABC-4670-9239-C8173CE9D77D}" presName="dummy" presStyleCnt="0"/>
      <dgm:spPr/>
    </dgm:pt>
    <dgm:pt modelId="{48DE1AA8-7B5A-4D1F-B59D-3921B975473A}" type="pres">
      <dgm:prSet presAssocID="{0D723471-15A9-431E-912F-8CD865172DED}" presName="sibTrans" presStyleLbl="sibTrans2D1" presStyleIdx="0" presStyleCnt="6"/>
      <dgm:spPr/>
      <dgm:t>
        <a:bodyPr/>
        <a:lstStyle/>
        <a:p>
          <a:endParaRPr lang="ru-RU"/>
        </a:p>
      </dgm:t>
    </dgm:pt>
    <dgm:pt modelId="{7B61E5A8-5A20-4D60-A9C2-2D6694099980}" type="pres">
      <dgm:prSet presAssocID="{A969EE70-EFD6-48F4-A512-471BF7AE4EA0}" presName="node" presStyleLbl="node1" presStyleIdx="1" presStyleCnt="6" custScaleX="120927" custScaleY="1259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FC352C-2403-44D4-8C29-BE6203B29093}" type="pres">
      <dgm:prSet presAssocID="{A969EE70-EFD6-48F4-A512-471BF7AE4EA0}" presName="dummy" presStyleCnt="0"/>
      <dgm:spPr/>
    </dgm:pt>
    <dgm:pt modelId="{B96E0F79-0821-4E90-81A6-C57A6DC4D550}" type="pres">
      <dgm:prSet presAssocID="{C025B0BE-FF5A-49B3-AB25-A93FE623C148}" presName="sibTrans" presStyleLbl="sibTrans2D1" presStyleIdx="1" presStyleCnt="6"/>
      <dgm:spPr/>
      <dgm:t>
        <a:bodyPr/>
        <a:lstStyle/>
        <a:p>
          <a:endParaRPr lang="ru-RU"/>
        </a:p>
      </dgm:t>
    </dgm:pt>
    <dgm:pt modelId="{B30317BA-9262-4FFD-8F43-9BDC5965B339}" type="pres">
      <dgm:prSet presAssocID="{D78A9A0C-ED1F-4327-BEBB-C0A492AA3171}" presName="node" presStyleLbl="node1" presStyleIdx="2" presStyleCnt="6" custScaleX="118851" custScaleY="1188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543460-1DB8-4FC7-BFAE-186537E7FB75}" type="pres">
      <dgm:prSet presAssocID="{D78A9A0C-ED1F-4327-BEBB-C0A492AA3171}" presName="dummy" presStyleCnt="0"/>
      <dgm:spPr/>
    </dgm:pt>
    <dgm:pt modelId="{E33DCD54-D720-481E-A19A-6BDAE09C92FD}" type="pres">
      <dgm:prSet presAssocID="{45FFCE33-C0B8-4BC0-82B9-D63BB75C3ACA}" presName="sibTrans" presStyleLbl="sibTrans2D1" presStyleIdx="2" presStyleCnt="6"/>
      <dgm:spPr/>
      <dgm:t>
        <a:bodyPr/>
        <a:lstStyle/>
        <a:p>
          <a:endParaRPr lang="ru-RU"/>
        </a:p>
      </dgm:t>
    </dgm:pt>
    <dgm:pt modelId="{C08CA31A-1D82-4189-AA25-EF516C904730}" type="pres">
      <dgm:prSet presAssocID="{0F6A287D-E599-4FA0-B38C-782F2705602A}" presName="node" presStyleLbl="node1" presStyleIdx="3" presStyleCnt="6" custScaleX="122101" custScaleY="1245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63C4E3-C702-4F78-A0D5-348770628A01}" type="pres">
      <dgm:prSet presAssocID="{0F6A287D-E599-4FA0-B38C-782F2705602A}" presName="dummy" presStyleCnt="0"/>
      <dgm:spPr/>
    </dgm:pt>
    <dgm:pt modelId="{59457721-66B5-4E03-A484-2CCA3135C308}" type="pres">
      <dgm:prSet presAssocID="{B3056421-4C10-4C94-8ECE-49A1F2B4C905}" presName="sibTrans" presStyleLbl="sibTrans2D1" presStyleIdx="3" presStyleCnt="6"/>
      <dgm:spPr/>
      <dgm:t>
        <a:bodyPr/>
        <a:lstStyle/>
        <a:p>
          <a:endParaRPr lang="ru-RU"/>
        </a:p>
      </dgm:t>
    </dgm:pt>
    <dgm:pt modelId="{6750BB57-9B4F-4D64-8457-AF4C7A3BC813}" type="pres">
      <dgm:prSet presAssocID="{A9617388-67E5-4503-96CE-ECB7197D86AD}" presName="node" presStyleLbl="node1" presStyleIdx="4" presStyleCnt="6" custScaleX="125951" custScaleY="1290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A0DB45-3C18-49AA-A2A6-085539B36DEA}" type="pres">
      <dgm:prSet presAssocID="{A9617388-67E5-4503-96CE-ECB7197D86AD}" presName="dummy" presStyleCnt="0"/>
      <dgm:spPr/>
    </dgm:pt>
    <dgm:pt modelId="{90D50319-CB63-4B0D-B01F-B166E6625B54}" type="pres">
      <dgm:prSet presAssocID="{D90781E5-54AD-47A2-A817-BC55D41DDFE9}" presName="sibTrans" presStyleLbl="sibTrans2D1" presStyleIdx="4" presStyleCnt="6"/>
      <dgm:spPr/>
      <dgm:t>
        <a:bodyPr/>
        <a:lstStyle/>
        <a:p>
          <a:endParaRPr lang="ru-RU"/>
        </a:p>
      </dgm:t>
    </dgm:pt>
    <dgm:pt modelId="{E8CE605F-CA98-4F64-8A6C-DAE0B6081BFF}" type="pres">
      <dgm:prSet presAssocID="{1A1C06A1-2D75-4873-9C20-52823A1E2C31}" presName="node" presStyleLbl="node1" presStyleIdx="5" presStyleCnt="6" custScaleX="132000" custScaleY="1339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6231FB-C3BB-4972-836A-A7845EE2787B}" type="pres">
      <dgm:prSet presAssocID="{1A1C06A1-2D75-4873-9C20-52823A1E2C31}" presName="dummy" presStyleCnt="0"/>
      <dgm:spPr/>
    </dgm:pt>
    <dgm:pt modelId="{E813C236-D62D-44D3-8044-B5E2AC28F046}" type="pres">
      <dgm:prSet presAssocID="{A011C0D9-C51A-4B20-AD5D-3A961444751F}" presName="sibTrans" presStyleLbl="sibTrans2D1" presStyleIdx="5" presStyleCnt="6"/>
      <dgm:spPr/>
      <dgm:t>
        <a:bodyPr/>
        <a:lstStyle/>
        <a:p>
          <a:endParaRPr lang="ru-RU"/>
        </a:p>
      </dgm:t>
    </dgm:pt>
  </dgm:ptLst>
  <dgm:cxnLst>
    <dgm:cxn modelId="{7C388C66-3053-4D2C-8E6E-36413E227BC4}" type="presOf" srcId="{45FFCE33-C0B8-4BC0-82B9-D63BB75C3ACA}" destId="{E33DCD54-D720-481E-A19A-6BDAE09C92FD}" srcOrd="0" destOrd="0" presId="urn:microsoft.com/office/officeart/2005/8/layout/radial6"/>
    <dgm:cxn modelId="{0367FD21-505D-42E0-9A2D-8C82E5EAC2D9}" srcId="{220B4647-EFB7-48EE-8212-7D36C386D2A2}" destId="{0F6A287D-E599-4FA0-B38C-782F2705602A}" srcOrd="3" destOrd="0" parTransId="{971641DF-2097-445A-8A34-8B7BD5C4356F}" sibTransId="{B3056421-4C10-4C94-8ECE-49A1F2B4C905}"/>
    <dgm:cxn modelId="{0B258A84-4873-4B98-9C07-915331C6C9E0}" srcId="{DBA480D8-82D8-429C-8E9D-C6E02B8830BB}" destId="{220B4647-EFB7-48EE-8212-7D36C386D2A2}" srcOrd="0" destOrd="0" parTransId="{AD533487-C359-4F7B-A187-57D5B5905ADA}" sibTransId="{DA1CABE1-F534-41E8-A19D-B3C3E4BDD99A}"/>
    <dgm:cxn modelId="{DF342F7E-AA28-47CE-84CF-E905161D0BCA}" type="presOf" srcId="{A969EE70-EFD6-48F4-A512-471BF7AE4EA0}" destId="{7B61E5A8-5A20-4D60-A9C2-2D6694099980}" srcOrd="0" destOrd="0" presId="urn:microsoft.com/office/officeart/2005/8/layout/radial6"/>
    <dgm:cxn modelId="{E45E6E54-A713-4BA2-82E9-EDBB408E1CF3}" type="presOf" srcId="{0F6A287D-E599-4FA0-B38C-782F2705602A}" destId="{C08CA31A-1D82-4189-AA25-EF516C904730}" srcOrd="0" destOrd="0" presId="urn:microsoft.com/office/officeart/2005/8/layout/radial6"/>
    <dgm:cxn modelId="{1F28DF73-F0AF-4163-86C7-9505C23A62C6}" type="presOf" srcId="{DD41DD7C-3ABC-4670-9239-C8173CE9D77D}" destId="{1FB526C2-BBFC-4B92-A95F-2E9015CC5F9E}" srcOrd="0" destOrd="0" presId="urn:microsoft.com/office/officeart/2005/8/layout/radial6"/>
    <dgm:cxn modelId="{57607C14-E032-4499-BC52-F96AF294EC64}" type="presOf" srcId="{D90781E5-54AD-47A2-A817-BC55D41DDFE9}" destId="{90D50319-CB63-4B0D-B01F-B166E6625B54}" srcOrd="0" destOrd="0" presId="urn:microsoft.com/office/officeart/2005/8/layout/radial6"/>
    <dgm:cxn modelId="{CA796BF7-475B-41CC-B53B-53168C0AD29C}" type="presOf" srcId="{D78A9A0C-ED1F-4327-BEBB-C0A492AA3171}" destId="{B30317BA-9262-4FFD-8F43-9BDC5965B339}" srcOrd="0" destOrd="0" presId="urn:microsoft.com/office/officeart/2005/8/layout/radial6"/>
    <dgm:cxn modelId="{087CC921-9253-48E6-98FD-2BA080C4A2C5}" srcId="{220B4647-EFB7-48EE-8212-7D36C386D2A2}" destId="{A9617388-67E5-4503-96CE-ECB7197D86AD}" srcOrd="4" destOrd="0" parTransId="{A875C8CA-CCD6-4237-A218-DCF23592E95F}" sibTransId="{D90781E5-54AD-47A2-A817-BC55D41DDFE9}"/>
    <dgm:cxn modelId="{AC063E4E-D829-41BD-9DFA-1A07D376B40B}" srcId="{220B4647-EFB7-48EE-8212-7D36C386D2A2}" destId="{DD41DD7C-3ABC-4670-9239-C8173CE9D77D}" srcOrd="0" destOrd="0" parTransId="{A84A4D52-1F49-467A-B8BB-F4F70B6C468A}" sibTransId="{0D723471-15A9-431E-912F-8CD865172DED}"/>
    <dgm:cxn modelId="{FD20E512-7F54-48AC-8F0A-E6F7C84AFD87}" type="presOf" srcId="{0D723471-15A9-431E-912F-8CD865172DED}" destId="{48DE1AA8-7B5A-4D1F-B59D-3921B975473A}" srcOrd="0" destOrd="0" presId="urn:microsoft.com/office/officeart/2005/8/layout/radial6"/>
    <dgm:cxn modelId="{D845E5DC-B5FC-4F31-BC44-74877A13A23B}" type="presOf" srcId="{1A1C06A1-2D75-4873-9C20-52823A1E2C31}" destId="{E8CE605F-CA98-4F64-8A6C-DAE0B6081BFF}" srcOrd="0" destOrd="0" presId="urn:microsoft.com/office/officeart/2005/8/layout/radial6"/>
    <dgm:cxn modelId="{C9C91898-D27A-488F-85C5-70FE6C148AF5}" srcId="{220B4647-EFB7-48EE-8212-7D36C386D2A2}" destId="{1A1C06A1-2D75-4873-9C20-52823A1E2C31}" srcOrd="5" destOrd="0" parTransId="{9AE35E13-4A10-4A41-A9D6-94C55C20F475}" sibTransId="{A011C0D9-C51A-4B20-AD5D-3A961444751F}"/>
    <dgm:cxn modelId="{C0A49E42-C00E-4CB9-B8F4-81AA3AC76D62}" srcId="{220B4647-EFB7-48EE-8212-7D36C386D2A2}" destId="{D78A9A0C-ED1F-4327-BEBB-C0A492AA3171}" srcOrd="2" destOrd="0" parTransId="{6C969F1A-961E-42F7-B8FC-FB25AF016658}" sibTransId="{45FFCE33-C0B8-4BC0-82B9-D63BB75C3ACA}"/>
    <dgm:cxn modelId="{577959FA-AB18-46C0-A19D-97A19CA56C13}" type="presOf" srcId="{B3056421-4C10-4C94-8ECE-49A1F2B4C905}" destId="{59457721-66B5-4E03-A484-2CCA3135C308}" srcOrd="0" destOrd="0" presId="urn:microsoft.com/office/officeart/2005/8/layout/radial6"/>
    <dgm:cxn modelId="{38F5F5F9-8BCE-41D2-BCAA-0C8A9191B669}" type="presOf" srcId="{220B4647-EFB7-48EE-8212-7D36C386D2A2}" destId="{A258783B-73AB-4A39-82B6-D06DB0E4A070}" srcOrd="0" destOrd="0" presId="urn:microsoft.com/office/officeart/2005/8/layout/radial6"/>
    <dgm:cxn modelId="{01F20D84-8658-4745-A7E7-BF956D138F87}" srcId="{220B4647-EFB7-48EE-8212-7D36C386D2A2}" destId="{A969EE70-EFD6-48F4-A512-471BF7AE4EA0}" srcOrd="1" destOrd="0" parTransId="{D2B34775-9BF3-4626-894B-472E198EF1FC}" sibTransId="{C025B0BE-FF5A-49B3-AB25-A93FE623C148}"/>
    <dgm:cxn modelId="{4C99D548-C8CC-4B09-BEED-A85899897E25}" type="presOf" srcId="{A9617388-67E5-4503-96CE-ECB7197D86AD}" destId="{6750BB57-9B4F-4D64-8457-AF4C7A3BC813}" srcOrd="0" destOrd="0" presId="urn:microsoft.com/office/officeart/2005/8/layout/radial6"/>
    <dgm:cxn modelId="{F524C50B-D00B-46CF-8690-489E074E5AFE}" type="presOf" srcId="{A011C0D9-C51A-4B20-AD5D-3A961444751F}" destId="{E813C236-D62D-44D3-8044-B5E2AC28F046}" srcOrd="0" destOrd="0" presId="urn:microsoft.com/office/officeart/2005/8/layout/radial6"/>
    <dgm:cxn modelId="{BD43898B-15BD-4B45-9D71-D8C0F53E5B6D}" type="presOf" srcId="{DBA480D8-82D8-429C-8E9D-C6E02B8830BB}" destId="{12F952C1-13DC-4931-B512-DAF0B4EC4329}" srcOrd="0" destOrd="0" presId="urn:microsoft.com/office/officeart/2005/8/layout/radial6"/>
    <dgm:cxn modelId="{C162B635-DE81-4F78-9D9F-93E0EEF8C4A8}" type="presOf" srcId="{C025B0BE-FF5A-49B3-AB25-A93FE623C148}" destId="{B96E0F79-0821-4E90-81A6-C57A6DC4D550}" srcOrd="0" destOrd="0" presId="urn:microsoft.com/office/officeart/2005/8/layout/radial6"/>
    <dgm:cxn modelId="{1A5D7349-8F81-4CD2-99D9-FF5E2A7529F7}" type="presParOf" srcId="{12F952C1-13DC-4931-B512-DAF0B4EC4329}" destId="{A258783B-73AB-4A39-82B6-D06DB0E4A070}" srcOrd="0" destOrd="0" presId="urn:microsoft.com/office/officeart/2005/8/layout/radial6"/>
    <dgm:cxn modelId="{3F897750-D8B2-47D3-B418-C0550C55C783}" type="presParOf" srcId="{12F952C1-13DC-4931-B512-DAF0B4EC4329}" destId="{1FB526C2-BBFC-4B92-A95F-2E9015CC5F9E}" srcOrd="1" destOrd="0" presId="urn:microsoft.com/office/officeart/2005/8/layout/radial6"/>
    <dgm:cxn modelId="{A156232A-7A6E-46E6-AF1F-7CC18DC9439A}" type="presParOf" srcId="{12F952C1-13DC-4931-B512-DAF0B4EC4329}" destId="{227DF633-768F-4C53-B59A-1323EF886FA5}" srcOrd="2" destOrd="0" presId="urn:microsoft.com/office/officeart/2005/8/layout/radial6"/>
    <dgm:cxn modelId="{A66B1684-B983-471C-BF27-E425286D3E66}" type="presParOf" srcId="{12F952C1-13DC-4931-B512-DAF0B4EC4329}" destId="{48DE1AA8-7B5A-4D1F-B59D-3921B975473A}" srcOrd="3" destOrd="0" presId="urn:microsoft.com/office/officeart/2005/8/layout/radial6"/>
    <dgm:cxn modelId="{20DDB779-D175-43F6-9293-D4079BD62101}" type="presParOf" srcId="{12F952C1-13DC-4931-B512-DAF0B4EC4329}" destId="{7B61E5A8-5A20-4D60-A9C2-2D6694099980}" srcOrd="4" destOrd="0" presId="urn:microsoft.com/office/officeart/2005/8/layout/radial6"/>
    <dgm:cxn modelId="{53A5940F-B609-47AC-B1BB-9E0468E702C0}" type="presParOf" srcId="{12F952C1-13DC-4931-B512-DAF0B4EC4329}" destId="{7AFC352C-2403-44D4-8C29-BE6203B29093}" srcOrd="5" destOrd="0" presId="urn:microsoft.com/office/officeart/2005/8/layout/radial6"/>
    <dgm:cxn modelId="{0FF028A3-5DA2-4C54-8835-49F1BD3020C3}" type="presParOf" srcId="{12F952C1-13DC-4931-B512-DAF0B4EC4329}" destId="{B96E0F79-0821-4E90-81A6-C57A6DC4D550}" srcOrd="6" destOrd="0" presId="urn:microsoft.com/office/officeart/2005/8/layout/radial6"/>
    <dgm:cxn modelId="{280F282F-F0F5-4806-8254-68182C0E6B09}" type="presParOf" srcId="{12F952C1-13DC-4931-B512-DAF0B4EC4329}" destId="{B30317BA-9262-4FFD-8F43-9BDC5965B339}" srcOrd="7" destOrd="0" presId="urn:microsoft.com/office/officeart/2005/8/layout/radial6"/>
    <dgm:cxn modelId="{5C2A985F-9932-4495-A247-6FF9378030A0}" type="presParOf" srcId="{12F952C1-13DC-4931-B512-DAF0B4EC4329}" destId="{28543460-1DB8-4FC7-BFAE-186537E7FB75}" srcOrd="8" destOrd="0" presId="urn:microsoft.com/office/officeart/2005/8/layout/radial6"/>
    <dgm:cxn modelId="{8B55D89E-65A7-4C2C-9B32-512D8692FB54}" type="presParOf" srcId="{12F952C1-13DC-4931-B512-DAF0B4EC4329}" destId="{E33DCD54-D720-481E-A19A-6BDAE09C92FD}" srcOrd="9" destOrd="0" presId="urn:microsoft.com/office/officeart/2005/8/layout/radial6"/>
    <dgm:cxn modelId="{239EA069-7416-4558-AD1C-B5632E0A9ADE}" type="presParOf" srcId="{12F952C1-13DC-4931-B512-DAF0B4EC4329}" destId="{C08CA31A-1D82-4189-AA25-EF516C904730}" srcOrd="10" destOrd="0" presId="urn:microsoft.com/office/officeart/2005/8/layout/radial6"/>
    <dgm:cxn modelId="{D3E73791-3748-409D-BFE3-AAC8771DB347}" type="presParOf" srcId="{12F952C1-13DC-4931-B512-DAF0B4EC4329}" destId="{0F63C4E3-C702-4F78-A0D5-348770628A01}" srcOrd="11" destOrd="0" presId="urn:microsoft.com/office/officeart/2005/8/layout/radial6"/>
    <dgm:cxn modelId="{C5C27B64-8CFD-4FB0-A3E5-832FB1B1E7B0}" type="presParOf" srcId="{12F952C1-13DC-4931-B512-DAF0B4EC4329}" destId="{59457721-66B5-4E03-A484-2CCA3135C308}" srcOrd="12" destOrd="0" presId="urn:microsoft.com/office/officeart/2005/8/layout/radial6"/>
    <dgm:cxn modelId="{6EAC87AB-AF94-4198-8290-CC9D1937F776}" type="presParOf" srcId="{12F952C1-13DC-4931-B512-DAF0B4EC4329}" destId="{6750BB57-9B4F-4D64-8457-AF4C7A3BC813}" srcOrd="13" destOrd="0" presId="urn:microsoft.com/office/officeart/2005/8/layout/radial6"/>
    <dgm:cxn modelId="{54B5C60E-F69B-48B4-AB58-FD65AEDC4545}" type="presParOf" srcId="{12F952C1-13DC-4931-B512-DAF0B4EC4329}" destId="{76A0DB45-3C18-49AA-A2A6-085539B36DEA}" srcOrd="14" destOrd="0" presId="urn:microsoft.com/office/officeart/2005/8/layout/radial6"/>
    <dgm:cxn modelId="{4858EB2A-8F38-4147-90BD-4DFF869543A4}" type="presParOf" srcId="{12F952C1-13DC-4931-B512-DAF0B4EC4329}" destId="{90D50319-CB63-4B0D-B01F-B166E6625B54}" srcOrd="15" destOrd="0" presId="urn:microsoft.com/office/officeart/2005/8/layout/radial6"/>
    <dgm:cxn modelId="{937A3C8F-2260-4F40-894B-670295AA04BB}" type="presParOf" srcId="{12F952C1-13DC-4931-B512-DAF0B4EC4329}" destId="{E8CE605F-CA98-4F64-8A6C-DAE0B6081BFF}" srcOrd="16" destOrd="0" presId="urn:microsoft.com/office/officeart/2005/8/layout/radial6"/>
    <dgm:cxn modelId="{41F138B0-29B8-4305-8A04-179DFA286B37}" type="presParOf" srcId="{12F952C1-13DC-4931-B512-DAF0B4EC4329}" destId="{3E6231FB-C3BB-4972-836A-A7845EE2787B}" srcOrd="17" destOrd="0" presId="urn:microsoft.com/office/officeart/2005/8/layout/radial6"/>
    <dgm:cxn modelId="{36FAB682-3F7D-4827-B695-8FD35C1D522F}" type="presParOf" srcId="{12F952C1-13DC-4931-B512-DAF0B4EC4329}" destId="{E813C236-D62D-44D3-8044-B5E2AC28F046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5661877-ECAD-418C-9E32-8C5059338572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EA5F1115-75DE-45D9-8824-607352B35160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Оказание муниципальных услуг (выполнение работ) муниципальными, автономными и бюджетными учреждениями культуры</a:t>
          </a:r>
          <a:endParaRPr lang="ru-RU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AF1CF95-14FF-4760-ACD8-AB56432BA65D}" type="parTrans" cxnId="{AB336367-7105-4A38-8AE3-6D15BCC96B40}">
      <dgm:prSet/>
      <dgm:spPr/>
      <dgm:t>
        <a:bodyPr/>
        <a:lstStyle/>
        <a:p>
          <a:endParaRPr lang="ru-RU"/>
        </a:p>
      </dgm:t>
    </dgm:pt>
    <dgm:pt modelId="{CB704D57-A277-444B-BB13-0B8DEBFF6DE2}" type="sibTrans" cxnId="{AB336367-7105-4A38-8AE3-6D15BCC96B40}">
      <dgm:prSet/>
      <dgm:spPr/>
      <dgm:t>
        <a:bodyPr/>
        <a:lstStyle/>
        <a:p>
          <a:endParaRPr lang="ru-RU"/>
        </a:p>
      </dgm:t>
    </dgm:pt>
    <dgm:pt modelId="{7D2EB3D5-4A39-436B-AB45-CC37D68047C9}">
      <dgm:prSet phldrT="[Текст]" custT="1"/>
      <dgm:spPr/>
      <dgm:t>
        <a:bodyPr/>
        <a:lstStyle/>
        <a:p>
          <a:r>
            <a:rPr lang="ru-RU" sz="11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13813 тыс. руб.</a:t>
          </a:r>
          <a:endParaRPr lang="ru-RU" sz="1100" b="1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24DF84F-63D8-4466-B68E-C61F6D04C032}" type="parTrans" cxnId="{09DB2CC0-6573-4693-8A0C-4C812FE49895}">
      <dgm:prSet/>
      <dgm:spPr/>
      <dgm:t>
        <a:bodyPr/>
        <a:lstStyle/>
        <a:p>
          <a:endParaRPr lang="ru-RU"/>
        </a:p>
      </dgm:t>
    </dgm:pt>
    <dgm:pt modelId="{4767363A-9EE7-4058-9E30-4809DC5B9549}" type="sibTrans" cxnId="{09DB2CC0-6573-4693-8A0C-4C812FE49895}">
      <dgm:prSet/>
      <dgm:spPr/>
      <dgm:t>
        <a:bodyPr/>
        <a:lstStyle/>
        <a:p>
          <a:endParaRPr lang="ru-RU"/>
        </a:p>
      </dgm:t>
    </dgm:pt>
    <dgm:pt modelId="{8F61FCD4-981E-410C-9110-4A2D4FF0414B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Субсидия на иные цели муниципальным учреждениям культуры</a:t>
          </a:r>
          <a:endParaRPr lang="ru-RU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3B1BD6B-DA18-486E-9A0D-02D5B96DC7B6}" type="parTrans" cxnId="{DC5866B5-2CF1-4DB4-B4E7-C2789FA1148D}">
      <dgm:prSet/>
      <dgm:spPr/>
      <dgm:t>
        <a:bodyPr/>
        <a:lstStyle/>
        <a:p>
          <a:endParaRPr lang="ru-RU"/>
        </a:p>
      </dgm:t>
    </dgm:pt>
    <dgm:pt modelId="{EBCF610C-EBE8-457F-BAAB-D973B832C20B}" type="sibTrans" cxnId="{DC5866B5-2CF1-4DB4-B4E7-C2789FA1148D}">
      <dgm:prSet/>
      <dgm:spPr/>
      <dgm:t>
        <a:bodyPr/>
        <a:lstStyle/>
        <a:p>
          <a:endParaRPr lang="ru-RU"/>
        </a:p>
      </dgm:t>
    </dgm:pt>
    <dgm:pt modelId="{4EF8053F-B020-439D-AA0C-4F80DE3B3668}">
      <dgm:prSet phldrT="[Текст]" custT="1"/>
      <dgm:spPr/>
      <dgm:t>
        <a:bodyPr/>
        <a:lstStyle/>
        <a:p>
          <a:r>
            <a:rPr lang="ru-RU" sz="11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987 тыс. руб.</a:t>
          </a:r>
          <a:endParaRPr lang="ru-RU" sz="1100" b="1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7E96DC9-9730-4354-9B25-BFF2024A05B3}" type="parTrans" cxnId="{B1AC5BC8-6702-4589-B37B-64A2D7B7899B}">
      <dgm:prSet/>
      <dgm:spPr/>
      <dgm:t>
        <a:bodyPr/>
        <a:lstStyle/>
        <a:p>
          <a:endParaRPr lang="ru-RU"/>
        </a:p>
      </dgm:t>
    </dgm:pt>
    <dgm:pt modelId="{8C7F70FB-1841-4227-8378-56A89C96443B}" type="sibTrans" cxnId="{B1AC5BC8-6702-4589-B37B-64A2D7B7899B}">
      <dgm:prSet/>
      <dgm:spPr/>
      <dgm:t>
        <a:bodyPr/>
        <a:lstStyle/>
        <a:p>
          <a:endParaRPr lang="ru-RU"/>
        </a:p>
      </dgm:t>
    </dgm:pt>
    <dgm:pt modelId="{31993A9D-041F-4A5E-BA4F-4843036757A6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Реализация мероприятий муниципальной целевой программы развития туризма и отдыха в Большесельском МР</a:t>
          </a:r>
          <a:endParaRPr lang="ru-RU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3BFB081-34EA-4C2C-AB43-17AC41085E34}" type="parTrans" cxnId="{EA00BA5D-02DB-4693-96A0-4683D535E4A6}">
      <dgm:prSet/>
      <dgm:spPr/>
      <dgm:t>
        <a:bodyPr/>
        <a:lstStyle/>
        <a:p>
          <a:endParaRPr lang="ru-RU"/>
        </a:p>
      </dgm:t>
    </dgm:pt>
    <dgm:pt modelId="{3367E44C-08A8-4745-ABC9-19632670E8CD}" type="sibTrans" cxnId="{EA00BA5D-02DB-4693-96A0-4683D535E4A6}">
      <dgm:prSet/>
      <dgm:spPr/>
      <dgm:t>
        <a:bodyPr/>
        <a:lstStyle/>
        <a:p>
          <a:endParaRPr lang="ru-RU"/>
        </a:p>
      </dgm:t>
    </dgm:pt>
    <dgm:pt modelId="{1A475FF2-AA4E-41C2-B51A-60262DC50668}">
      <dgm:prSet phldrT="[Текст]" custT="1"/>
      <dgm:spPr/>
      <dgm:t>
        <a:bodyPr/>
        <a:lstStyle/>
        <a:p>
          <a:r>
            <a:rPr lang="ru-RU" sz="12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100 тыс. руб.</a:t>
          </a:r>
          <a:endParaRPr lang="ru-RU" sz="1200" b="1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AA5E3AD-B4F3-4BF0-93AE-15BDD2FB0570}" type="parTrans" cxnId="{2F82EA6D-662F-4D7A-90F2-34571A77D69C}">
      <dgm:prSet/>
      <dgm:spPr/>
      <dgm:t>
        <a:bodyPr/>
        <a:lstStyle/>
        <a:p>
          <a:endParaRPr lang="ru-RU"/>
        </a:p>
      </dgm:t>
    </dgm:pt>
    <dgm:pt modelId="{9178D0F5-8279-4704-86E7-3596CE3341F1}" type="sibTrans" cxnId="{2F82EA6D-662F-4D7A-90F2-34571A77D69C}">
      <dgm:prSet/>
      <dgm:spPr/>
      <dgm:t>
        <a:bodyPr/>
        <a:lstStyle/>
        <a:p>
          <a:endParaRPr lang="ru-RU"/>
        </a:p>
      </dgm:t>
    </dgm:pt>
    <dgm:pt modelId="{DC05248A-99E0-47AD-83DE-CFC8889AEAB9}" type="pres">
      <dgm:prSet presAssocID="{75661877-ECAD-418C-9E32-8C5059338572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8405F85-4409-4A7B-8866-5C4485B5CBE5}" type="pres">
      <dgm:prSet presAssocID="{EA5F1115-75DE-45D9-8824-607352B35160}" presName="composite" presStyleCnt="0"/>
      <dgm:spPr/>
    </dgm:pt>
    <dgm:pt modelId="{8733051A-33CE-4972-A878-70F144363717}" type="pres">
      <dgm:prSet presAssocID="{EA5F1115-75DE-45D9-8824-607352B35160}" presName="bentUpArrow1" presStyleLbl="alignImgPlace1" presStyleIdx="0" presStyleCnt="2" custLinFactNeighborX="97872" custLinFactNeighborY="18781"/>
      <dgm:spPr/>
    </dgm:pt>
    <dgm:pt modelId="{D6017B9B-C60E-4828-A920-42F0504FC6DB}" type="pres">
      <dgm:prSet presAssocID="{EA5F1115-75DE-45D9-8824-607352B35160}" presName="ParentText" presStyleLbl="node1" presStyleIdx="0" presStyleCnt="3" custScaleX="173595" custScaleY="138277" custLinFactNeighborX="55234" custLinFactNeighborY="-177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1E4E2F-6821-4151-ACAD-E3AF86C9FCAF}" type="pres">
      <dgm:prSet presAssocID="{EA5F1115-75DE-45D9-8824-607352B35160}" presName="ChildText" presStyleLbl="revTx" presStyleIdx="0" presStyleCnt="3" custLinFactNeighborX="-45811" custLinFactNeighborY="607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83EF01-B74D-4B9C-83B9-60A0B9CABFEB}" type="pres">
      <dgm:prSet presAssocID="{CB704D57-A277-444B-BB13-0B8DEBFF6DE2}" presName="sibTrans" presStyleCnt="0"/>
      <dgm:spPr/>
    </dgm:pt>
    <dgm:pt modelId="{6F4AF78F-8F40-4AAF-80E8-21FB6FFF9FDF}" type="pres">
      <dgm:prSet presAssocID="{8F61FCD4-981E-410C-9110-4A2D4FF0414B}" presName="composite" presStyleCnt="0"/>
      <dgm:spPr/>
    </dgm:pt>
    <dgm:pt modelId="{0BA06C6A-7BE5-4536-A059-1D2C84502D0E}" type="pres">
      <dgm:prSet presAssocID="{8F61FCD4-981E-410C-9110-4A2D4FF0414B}" presName="bentUpArrow1" presStyleLbl="alignImgPlace1" presStyleIdx="1" presStyleCnt="2"/>
      <dgm:spPr/>
    </dgm:pt>
    <dgm:pt modelId="{CE908970-19F7-45DC-AAAC-722918AC6BE6}" type="pres">
      <dgm:prSet presAssocID="{8F61FCD4-981E-410C-9110-4A2D4FF0414B}" presName="ParentText" presStyleLbl="node1" presStyleIdx="1" presStyleCnt="3" custScaleX="184793" custScaleY="161070" custLinFactNeighborX="58572" custLinFactNeighborY="-1130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5D8198-FF71-490A-A060-C679DD0926C7}" type="pres">
      <dgm:prSet presAssocID="{8F61FCD4-981E-410C-9110-4A2D4FF0414B}" presName="ChildText" presStyleLbl="revTx" presStyleIdx="1" presStyleCnt="3" custLinFactNeighborX="-38714" custLinFactNeighborY="5450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595E17-BCC3-47B9-BBA6-49D6D3026C65}" type="pres">
      <dgm:prSet presAssocID="{EBCF610C-EBE8-457F-BAAB-D973B832C20B}" presName="sibTrans" presStyleCnt="0"/>
      <dgm:spPr/>
    </dgm:pt>
    <dgm:pt modelId="{921513DE-02BF-49C5-8A01-D8978F1D18E7}" type="pres">
      <dgm:prSet presAssocID="{31993A9D-041F-4A5E-BA4F-4843036757A6}" presName="composite" presStyleCnt="0"/>
      <dgm:spPr/>
    </dgm:pt>
    <dgm:pt modelId="{2337ABD6-A9CF-4235-AFF9-B9BEE6F19007}" type="pres">
      <dgm:prSet presAssocID="{31993A9D-041F-4A5E-BA4F-4843036757A6}" presName="ParentText" presStyleLbl="node1" presStyleIdx="2" presStyleCnt="3" custScaleX="192993" custScaleY="140955" custLinFactNeighborX="50777" custLinFactNeighborY="-709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A7FAAA-219D-4BEE-B98C-EE4E4EE6E861}" type="pres">
      <dgm:prSet presAssocID="{31993A9D-041F-4A5E-BA4F-4843036757A6}" presName="FinalChildText" presStyleLbl="revTx" presStyleIdx="2" presStyleCnt="3" custScaleY="47522" custLinFactNeighborX="-34659" custLinFactNeighborY="541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F82EA6D-662F-4D7A-90F2-34571A77D69C}" srcId="{31993A9D-041F-4A5E-BA4F-4843036757A6}" destId="{1A475FF2-AA4E-41C2-B51A-60262DC50668}" srcOrd="0" destOrd="0" parTransId="{4AA5E3AD-B4F3-4BF0-93AE-15BDD2FB0570}" sibTransId="{9178D0F5-8279-4704-86E7-3596CE3341F1}"/>
    <dgm:cxn modelId="{09DB2CC0-6573-4693-8A0C-4C812FE49895}" srcId="{EA5F1115-75DE-45D9-8824-607352B35160}" destId="{7D2EB3D5-4A39-436B-AB45-CC37D68047C9}" srcOrd="0" destOrd="0" parTransId="{224DF84F-63D8-4466-B68E-C61F6D04C032}" sibTransId="{4767363A-9EE7-4058-9E30-4809DC5B9549}"/>
    <dgm:cxn modelId="{63C54922-D9F9-4965-86CC-03E836268217}" type="presOf" srcId="{7D2EB3D5-4A39-436B-AB45-CC37D68047C9}" destId="{491E4E2F-6821-4151-ACAD-E3AF86C9FCAF}" srcOrd="0" destOrd="0" presId="urn:microsoft.com/office/officeart/2005/8/layout/StepDownProcess"/>
    <dgm:cxn modelId="{8992E884-1B5F-4EC5-8632-EF6BF724ADD9}" type="presOf" srcId="{1A475FF2-AA4E-41C2-B51A-60262DC50668}" destId="{A5A7FAAA-219D-4BEE-B98C-EE4E4EE6E861}" srcOrd="0" destOrd="0" presId="urn:microsoft.com/office/officeart/2005/8/layout/StepDownProcess"/>
    <dgm:cxn modelId="{B1AC5BC8-6702-4589-B37B-64A2D7B7899B}" srcId="{8F61FCD4-981E-410C-9110-4A2D4FF0414B}" destId="{4EF8053F-B020-439D-AA0C-4F80DE3B3668}" srcOrd="0" destOrd="0" parTransId="{87E96DC9-9730-4354-9B25-BFF2024A05B3}" sibTransId="{8C7F70FB-1841-4227-8378-56A89C96443B}"/>
    <dgm:cxn modelId="{CDFD52A9-0C2A-4696-9AF5-6C4BAE07A4B4}" type="presOf" srcId="{EA5F1115-75DE-45D9-8824-607352B35160}" destId="{D6017B9B-C60E-4828-A920-42F0504FC6DB}" srcOrd="0" destOrd="0" presId="urn:microsoft.com/office/officeart/2005/8/layout/StepDownProcess"/>
    <dgm:cxn modelId="{0A073D6E-67D1-4191-AC6C-AAC314AFE349}" type="presOf" srcId="{31993A9D-041F-4A5E-BA4F-4843036757A6}" destId="{2337ABD6-A9CF-4235-AFF9-B9BEE6F19007}" srcOrd="0" destOrd="0" presId="urn:microsoft.com/office/officeart/2005/8/layout/StepDownProcess"/>
    <dgm:cxn modelId="{DC162DC9-A4DA-4F98-89C5-5C78C955C339}" type="presOf" srcId="{4EF8053F-B020-439D-AA0C-4F80DE3B3668}" destId="{8C5D8198-FF71-490A-A060-C679DD0926C7}" srcOrd="0" destOrd="0" presId="urn:microsoft.com/office/officeart/2005/8/layout/StepDownProcess"/>
    <dgm:cxn modelId="{AB336367-7105-4A38-8AE3-6D15BCC96B40}" srcId="{75661877-ECAD-418C-9E32-8C5059338572}" destId="{EA5F1115-75DE-45D9-8824-607352B35160}" srcOrd="0" destOrd="0" parTransId="{9AF1CF95-14FF-4760-ACD8-AB56432BA65D}" sibTransId="{CB704D57-A277-444B-BB13-0B8DEBFF6DE2}"/>
    <dgm:cxn modelId="{DC5866B5-2CF1-4DB4-B4E7-C2789FA1148D}" srcId="{75661877-ECAD-418C-9E32-8C5059338572}" destId="{8F61FCD4-981E-410C-9110-4A2D4FF0414B}" srcOrd="1" destOrd="0" parTransId="{F3B1BD6B-DA18-486E-9A0D-02D5B96DC7B6}" sibTransId="{EBCF610C-EBE8-457F-BAAB-D973B832C20B}"/>
    <dgm:cxn modelId="{06F3E2CD-13ED-4E36-8C67-0FDD39F243FD}" type="presOf" srcId="{75661877-ECAD-418C-9E32-8C5059338572}" destId="{DC05248A-99E0-47AD-83DE-CFC8889AEAB9}" srcOrd="0" destOrd="0" presId="urn:microsoft.com/office/officeart/2005/8/layout/StepDownProcess"/>
    <dgm:cxn modelId="{7EC5BFF8-6986-465F-9F03-1C924D3122D6}" type="presOf" srcId="{8F61FCD4-981E-410C-9110-4A2D4FF0414B}" destId="{CE908970-19F7-45DC-AAAC-722918AC6BE6}" srcOrd="0" destOrd="0" presId="urn:microsoft.com/office/officeart/2005/8/layout/StepDownProcess"/>
    <dgm:cxn modelId="{EA00BA5D-02DB-4693-96A0-4683D535E4A6}" srcId="{75661877-ECAD-418C-9E32-8C5059338572}" destId="{31993A9D-041F-4A5E-BA4F-4843036757A6}" srcOrd="2" destOrd="0" parTransId="{93BFB081-34EA-4C2C-AB43-17AC41085E34}" sibTransId="{3367E44C-08A8-4745-ABC9-19632670E8CD}"/>
    <dgm:cxn modelId="{F86F3707-DF32-48EA-A086-BD256EB3C833}" type="presParOf" srcId="{DC05248A-99E0-47AD-83DE-CFC8889AEAB9}" destId="{28405F85-4409-4A7B-8866-5C4485B5CBE5}" srcOrd="0" destOrd="0" presId="urn:microsoft.com/office/officeart/2005/8/layout/StepDownProcess"/>
    <dgm:cxn modelId="{691AB4BF-A66D-4DC0-BB1E-E48DEE880C49}" type="presParOf" srcId="{28405F85-4409-4A7B-8866-5C4485B5CBE5}" destId="{8733051A-33CE-4972-A878-70F144363717}" srcOrd="0" destOrd="0" presId="urn:microsoft.com/office/officeart/2005/8/layout/StepDownProcess"/>
    <dgm:cxn modelId="{CAD5E74A-55EC-42AD-88D4-72FB8CFB9BBF}" type="presParOf" srcId="{28405F85-4409-4A7B-8866-5C4485B5CBE5}" destId="{D6017B9B-C60E-4828-A920-42F0504FC6DB}" srcOrd="1" destOrd="0" presId="urn:microsoft.com/office/officeart/2005/8/layout/StepDownProcess"/>
    <dgm:cxn modelId="{9AB5F4B6-8C52-4B85-81CE-0B1B84D3B83E}" type="presParOf" srcId="{28405F85-4409-4A7B-8866-5C4485B5CBE5}" destId="{491E4E2F-6821-4151-ACAD-E3AF86C9FCAF}" srcOrd="2" destOrd="0" presId="urn:microsoft.com/office/officeart/2005/8/layout/StepDownProcess"/>
    <dgm:cxn modelId="{122C639A-B64E-4E26-9236-177E567F5571}" type="presParOf" srcId="{DC05248A-99E0-47AD-83DE-CFC8889AEAB9}" destId="{A983EF01-B74D-4B9C-83B9-60A0B9CABFEB}" srcOrd="1" destOrd="0" presId="urn:microsoft.com/office/officeart/2005/8/layout/StepDownProcess"/>
    <dgm:cxn modelId="{022D17D0-3469-4B93-AC29-47548EA4F178}" type="presParOf" srcId="{DC05248A-99E0-47AD-83DE-CFC8889AEAB9}" destId="{6F4AF78F-8F40-4AAF-80E8-21FB6FFF9FDF}" srcOrd="2" destOrd="0" presId="urn:microsoft.com/office/officeart/2005/8/layout/StepDownProcess"/>
    <dgm:cxn modelId="{5ACF6807-6E8A-4E2E-9047-74CADEB51DBD}" type="presParOf" srcId="{6F4AF78F-8F40-4AAF-80E8-21FB6FFF9FDF}" destId="{0BA06C6A-7BE5-4536-A059-1D2C84502D0E}" srcOrd="0" destOrd="0" presId="urn:microsoft.com/office/officeart/2005/8/layout/StepDownProcess"/>
    <dgm:cxn modelId="{BEA66BF1-24C5-4D8B-905C-EE35DEC3F9F5}" type="presParOf" srcId="{6F4AF78F-8F40-4AAF-80E8-21FB6FFF9FDF}" destId="{CE908970-19F7-45DC-AAAC-722918AC6BE6}" srcOrd="1" destOrd="0" presId="urn:microsoft.com/office/officeart/2005/8/layout/StepDownProcess"/>
    <dgm:cxn modelId="{8BD665B9-F47D-4990-9925-2619B2C4176B}" type="presParOf" srcId="{6F4AF78F-8F40-4AAF-80E8-21FB6FFF9FDF}" destId="{8C5D8198-FF71-490A-A060-C679DD0926C7}" srcOrd="2" destOrd="0" presId="urn:microsoft.com/office/officeart/2005/8/layout/StepDownProcess"/>
    <dgm:cxn modelId="{7B4124DA-230E-436C-90F6-EB4929A0C04A}" type="presParOf" srcId="{DC05248A-99E0-47AD-83DE-CFC8889AEAB9}" destId="{39595E17-BCC3-47B9-BBA6-49D6D3026C65}" srcOrd="3" destOrd="0" presId="urn:microsoft.com/office/officeart/2005/8/layout/StepDownProcess"/>
    <dgm:cxn modelId="{6B3073BC-41ED-40FF-BE80-EF181A9243EA}" type="presParOf" srcId="{DC05248A-99E0-47AD-83DE-CFC8889AEAB9}" destId="{921513DE-02BF-49C5-8A01-D8978F1D18E7}" srcOrd="4" destOrd="0" presId="urn:microsoft.com/office/officeart/2005/8/layout/StepDownProcess"/>
    <dgm:cxn modelId="{66EB2619-414E-46C8-9F15-AB4A7E99636C}" type="presParOf" srcId="{921513DE-02BF-49C5-8A01-D8978F1D18E7}" destId="{2337ABD6-A9CF-4235-AFF9-B9BEE6F19007}" srcOrd="0" destOrd="0" presId="urn:microsoft.com/office/officeart/2005/8/layout/StepDownProcess"/>
    <dgm:cxn modelId="{F9CA90C8-6DC3-4201-A3CB-D8ED0DFD2112}" type="presParOf" srcId="{921513DE-02BF-49C5-8A01-D8978F1D18E7}" destId="{A5A7FAAA-219D-4BEE-B98C-EE4E4EE6E861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7736940-79A2-44DF-B965-AEC3B6014104}" type="doc">
      <dgm:prSet loTypeId="urn:microsoft.com/office/officeart/2009/3/layout/CircleRelationship" loCatId="relationship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3BFC75DB-4AC3-4C6C-A001-0D5E5362D116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Социальная защита семей с детьми, инвалидов, ветеранов и граждан, оказавшихся в трудной жизненной ситуации</a:t>
          </a:r>
        </a:p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 (2045 тыс. руб.)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DBEE744E-1603-4444-8294-9CB57F48F2A2}" type="parTrans" cxnId="{E09AD4BC-4D48-4DF1-8DB1-28D99574D3C5}">
      <dgm:prSet/>
      <dgm:spPr/>
      <dgm:t>
        <a:bodyPr/>
        <a:lstStyle/>
        <a:p>
          <a:endParaRPr lang="ru-RU"/>
        </a:p>
      </dgm:t>
    </dgm:pt>
    <dgm:pt modelId="{7A701031-2357-4B15-8AAF-07F144766245}" type="sibTrans" cxnId="{E09AD4BC-4D48-4DF1-8DB1-28D99574D3C5}">
      <dgm:prSet/>
      <dgm:spPr/>
      <dgm:t>
        <a:bodyPr/>
        <a:lstStyle/>
        <a:p>
          <a:endParaRPr lang="ru-RU"/>
        </a:p>
      </dgm:t>
    </dgm:pt>
    <dgm:pt modelId="{E4B521C4-A9CC-49BE-98FB-3D3732603413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Предоставление социальных услуг населению</a:t>
          </a:r>
        </a:p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 (34542 тыс. руб.)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81947CE6-F015-48D0-BDAC-159970BDB4FC}" type="parTrans" cxnId="{F438CEED-F8DD-4A5E-AC25-3B24CAC50D14}">
      <dgm:prSet/>
      <dgm:spPr/>
      <dgm:t>
        <a:bodyPr/>
        <a:lstStyle/>
        <a:p>
          <a:endParaRPr lang="ru-RU"/>
        </a:p>
      </dgm:t>
    </dgm:pt>
    <dgm:pt modelId="{07285CC8-CFE8-4F2A-B276-4CDEFC7513C4}" type="sibTrans" cxnId="{F438CEED-F8DD-4A5E-AC25-3B24CAC50D14}">
      <dgm:prSet/>
      <dgm:spPr/>
      <dgm:t>
        <a:bodyPr/>
        <a:lstStyle/>
        <a:p>
          <a:endParaRPr lang="ru-RU"/>
        </a:p>
      </dgm:t>
    </dgm:pt>
    <dgm:pt modelId="{AAB2DCEB-447C-4A30-BEA4-4808A6478E9A}">
      <dgm:prSet phldrT="[Текст]" custT="1"/>
      <dgm:spPr/>
      <dgm:t>
        <a:bodyPr/>
        <a:lstStyle/>
        <a:p>
          <a:r>
            <a:rPr lang="ru-RU" sz="1400" smtClean="0">
              <a:latin typeface="Times New Roman" pitchFamily="18" charset="0"/>
              <a:cs typeface="Times New Roman" pitchFamily="18" charset="0"/>
            </a:rPr>
            <a:t>Мероприятия по улучшению условий и охраны труда </a:t>
          </a:r>
        </a:p>
        <a:p>
          <a:r>
            <a:rPr lang="ru-RU" sz="1400" smtClean="0">
              <a:latin typeface="Times New Roman" pitchFamily="18" charset="0"/>
              <a:cs typeface="Times New Roman" pitchFamily="18" charset="0"/>
            </a:rPr>
            <a:t>(5 тыс. руб.)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676FDF5F-DB6E-412E-8442-928F5D2CBE57}" type="parTrans" cxnId="{FDFF3042-7F67-48B1-8E7C-0A66C57A45F4}">
      <dgm:prSet/>
      <dgm:spPr/>
      <dgm:t>
        <a:bodyPr/>
        <a:lstStyle/>
        <a:p>
          <a:endParaRPr lang="ru-RU"/>
        </a:p>
      </dgm:t>
    </dgm:pt>
    <dgm:pt modelId="{3A7656D1-DB3A-4E47-A826-6831C6758669}" type="sibTrans" cxnId="{FDFF3042-7F67-48B1-8E7C-0A66C57A45F4}">
      <dgm:prSet/>
      <dgm:spPr/>
      <dgm:t>
        <a:bodyPr/>
        <a:lstStyle/>
        <a:p>
          <a:endParaRPr lang="ru-RU"/>
        </a:p>
      </dgm:t>
    </dgm:pt>
    <dgm:pt modelId="{3278B2FB-99B1-49CC-9D64-457D9D6648FB}">
      <dgm:prSet custT="1"/>
      <dgm:spPr/>
      <dgm:t>
        <a:bodyPr/>
        <a:lstStyle/>
        <a:p>
          <a:r>
            <a:rPr lang="ru-RU" sz="1400" smtClean="0">
              <a:latin typeface="Times New Roman" pitchFamily="18" charset="0"/>
              <a:cs typeface="Times New Roman" pitchFamily="18" charset="0"/>
            </a:rPr>
            <a:t>Целевая программа «Семья и дети Ярославии» </a:t>
          </a:r>
        </a:p>
        <a:p>
          <a:r>
            <a:rPr lang="ru-RU" sz="1400" smtClean="0">
              <a:latin typeface="Times New Roman" pitchFamily="18" charset="0"/>
              <a:cs typeface="Times New Roman" pitchFamily="18" charset="0"/>
            </a:rPr>
            <a:t>(1795 тыс. руб.)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72A97A46-1DF2-49B6-A3D8-BC271155819E}" type="parTrans" cxnId="{DF2A4928-9339-41E3-8350-B59D3A8130BE}">
      <dgm:prSet/>
      <dgm:spPr/>
      <dgm:t>
        <a:bodyPr/>
        <a:lstStyle/>
        <a:p>
          <a:endParaRPr lang="ru-RU"/>
        </a:p>
      </dgm:t>
    </dgm:pt>
    <dgm:pt modelId="{BB3E0A8C-9576-48C4-8527-1B9991AAB4E9}" type="sibTrans" cxnId="{DF2A4928-9339-41E3-8350-B59D3A8130BE}">
      <dgm:prSet/>
      <dgm:spPr/>
      <dgm:t>
        <a:bodyPr/>
        <a:lstStyle/>
        <a:p>
          <a:endParaRPr lang="ru-RU"/>
        </a:p>
      </dgm:t>
    </dgm:pt>
    <dgm:pt modelId="{7F5BF979-AA77-4123-BC7F-E91B1326B8BD}">
      <dgm:prSet custT="1"/>
      <dgm:spPr/>
      <dgm:t>
        <a:bodyPr/>
        <a:lstStyle/>
        <a:p>
          <a:r>
            <a:rPr lang="ru-RU" sz="1400" smtClean="0">
              <a:latin typeface="Times New Roman" pitchFamily="18" charset="0"/>
              <a:cs typeface="Times New Roman" pitchFamily="18" charset="0"/>
            </a:rPr>
            <a:t>Поддержка деятельности общественных объединений района </a:t>
          </a:r>
        </a:p>
        <a:p>
          <a:r>
            <a:rPr lang="ru-RU" sz="1400" smtClean="0">
              <a:latin typeface="Times New Roman" pitchFamily="18" charset="0"/>
              <a:cs typeface="Times New Roman" pitchFamily="18" charset="0"/>
            </a:rPr>
            <a:t>(80 тыс. руб.)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788016E8-23D2-466F-A7E9-2A160D9A5622}" type="parTrans" cxnId="{CF22A6AB-8026-4B44-8A75-3FB733189891}">
      <dgm:prSet/>
      <dgm:spPr/>
      <dgm:t>
        <a:bodyPr/>
        <a:lstStyle/>
        <a:p>
          <a:endParaRPr lang="ru-RU"/>
        </a:p>
      </dgm:t>
    </dgm:pt>
    <dgm:pt modelId="{64650929-05CD-497A-BBB5-94F8D989E5F1}" type="sibTrans" cxnId="{CF22A6AB-8026-4B44-8A75-3FB733189891}">
      <dgm:prSet/>
      <dgm:spPr/>
      <dgm:t>
        <a:bodyPr/>
        <a:lstStyle/>
        <a:p>
          <a:endParaRPr lang="ru-RU"/>
        </a:p>
      </dgm:t>
    </dgm:pt>
    <dgm:pt modelId="{0F78AF1F-6941-493D-B4F8-BD075637C32C}">
      <dgm:prSet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Выплаты, пособия и компенсации населению</a:t>
          </a:r>
        </a:p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 (64520 тыс. руб.)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DB71DAA3-B5AD-48B4-8442-C6E5162E0D24}" type="parTrans" cxnId="{19FBA753-436F-4467-BCD0-6632BB502753}">
      <dgm:prSet/>
      <dgm:spPr/>
      <dgm:t>
        <a:bodyPr/>
        <a:lstStyle/>
        <a:p>
          <a:endParaRPr lang="ru-RU"/>
        </a:p>
      </dgm:t>
    </dgm:pt>
    <dgm:pt modelId="{742559B8-1377-4C02-990A-F3341851AFF0}" type="sibTrans" cxnId="{19FBA753-436F-4467-BCD0-6632BB502753}">
      <dgm:prSet/>
      <dgm:spPr/>
      <dgm:t>
        <a:bodyPr/>
        <a:lstStyle/>
        <a:p>
          <a:endParaRPr lang="ru-RU"/>
        </a:p>
      </dgm:t>
    </dgm:pt>
    <dgm:pt modelId="{B39716C5-27D9-4DBF-A252-21B2206CA8F4}" type="pres">
      <dgm:prSet presAssocID="{C7736940-79A2-44DF-B965-AEC3B6014104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33B54A0F-BF4F-40FD-AF6E-D7E0E466CF3C}" type="pres">
      <dgm:prSet presAssocID="{3BFC75DB-4AC3-4C6C-A001-0D5E5362D116}" presName="Parent" presStyleLbl="node0" presStyleIdx="0" presStyleCnt="1" custScaleX="83265" custScaleY="84914" custLinFactNeighborX="-2326" custLinFactNeighborY="49613">
        <dgm:presLayoutVars>
          <dgm:chMax val="5"/>
          <dgm:chPref val="5"/>
        </dgm:presLayoutVars>
      </dgm:prSet>
      <dgm:spPr/>
      <dgm:t>
        <a:bodyPr/>
        <a:lstStyle/>
        <a:p>
          <a:endParaRPr lang="ru-RU"/>
        </a:p>
      </dgm:t>
    </dgm:pt>
    <dgm:pt modelId="{5602CC42-4080-4D63-A9CE-2A20EF884BCD}" type="pres">
      <dgm:prSet presAssocID="{3BFC75DB-4AC3-4C6C-A001-0D5E5362D116}" presName="Accent2" presStyleLbl="node1" presStyleIdx="0" presStyleCnt="19" custLinFactX="-400000" custLinFactY="-363627" custLinFactNeighborX="-437035" custLinFactNeighborY="-400000"/>
      <dgm:spPr/>
    </dgm:pt>
    <dgm:pt modelId="{48BC369D-62E0-4259-8126-F102F174862A}" type="pres">
      <dgm:prSet presAssocID="{3BFC75DB-4AC3-4C6C-A001-0D5E5362D116}" presName="Accent3" presStyleLbl="node1" presStyleIdx="1" presStyleCnt="19"/>
      <dgm:spPr/>
    </dgm:pt>
    <dgm:pt modelId="{61D13CCD-4AD7-4B96-9F1A-5A62B2EF0DD6}" type="pres">
      <dgm:prSet presAssocID="{3BFC75DB-4AC3-4C6C-A001-0D5E5362D116}" presName="Accent4" presStyleLbl="node1" presStyleIdx="2" presStyleCnt="19" custLinFactY="-223152" custLinFactNeighborX="20493" custLinFactNeighborY="-300000"/>
      <dgm:spPr/>
    </dgm:pt>
    <dgm:pt modelId="{7B98775B-38BF-4867-B4D2-AF55B473E408}" type="pres">
      <dgm:prSet presAssocID="{3BFC75DB-4AC3-4C6C-A001-0D5E5362D116}" presName="Accent5" presStyleLbl="node1" presStyleIdx="3" presStyleCnt="19"/>
      <dgm:spPr/>
    </dgm:pt>
    <dgm:pt modelId="{5D58AB8F-3936-45BB-BEC9-258509E4ECAE}" type="pres">
      <dgm:prSet presAssocID="{3BFC75DB-4AC3-4C6C-A001-0D5E5362D116}" presName="Accent6" presStyleLbl="node1" presStyleIdx="4" presStyleCnt="19"/>
      <dgm:spPr/>
    </dgm:pt>
    <dgm:pt modelId="{585409E5-8523-4C00-9524-23C3B5089CC5}" type="pres">
      <dgm:prSet presAssocID="{E4B521C4-A9CC-49BE-98FB-3D3732603413}" presName="Child1" presStyleLbl="node1" presStyleIdx="5" presStyleCnt="19" custScaleX="192433" custScaleY="190466" custLinFactNeighborX="-31520" custLinFactNeighborY="-1635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398581B8-5AA2-4FB2-9DC5-47CA7536865E}" type="pres">
      <dgm:prSet presAssocID="{E4B521C4-A9CC-49BE-98FB-3D3732603413}" presName="Accent7" presStyleCnt="0"/>
      <dgm:spPr/>
    </dgm:pt>
    <dgm:pt modelId="{C00A8310-6781-4604-99F5-933C487DDE82}" type="pres">
      <dgm:prSet presAssocID="{E4B521C4-A9CC-49BE-98FB-3D3732603413}" presName="AccentHold1" presStyleLbl="node1" presStyleIdx="6" presStyleCnt="19"/>
      <dgm:spPr/>
    </dgm:pt>
    <dgm:pt modelId="{A0AE416C-9796-4042-9E8F-41107350A091}" type="pres">
      <dgm:prSet presAssocID="{E4B521C4-A9CC-49BE-98FB-3D3732603413}" presName="Accent8" presStyleCnt="0"/>
      <dgm:spPr/>
    </dgm:pt>
    <dgm:pt modelId="{67A0AAE2-2867-4DA4-A2F4-73B6016F2C6C}" type="pres">
      <dgm:prSet presAssocID="{E4B521C4-A9CC-49BE-98FB-3D3732603413}" presName="AccentHold2" presStyleLbl="node1" presStyleIdx="7" presStyleCnt="19" custScaleX="35266" custScaleY="32037" custLinFactX="200000" custLinFactY="-63465" custLinFactNeighborX="207146" custLinFactNeighborY="-100000"/>
      <dgm:spPr/>
    </dgm:pt>
    <dgm:pt modelId="{6B6F5F35-AEBC-4DED-B10B-C8E53AFF50DB}" type="pres">
      <dgm:prSet presAssocID="{7F5BF979-AA77-4123-BC7F-E91B1326B8BD}" presName="Child2" presStyleLbl="node1" presStyleIdx="8" presStyleCnt="19" custScaleX="159597" custScaleY="159597" custLinFactNeighborX="-86318" custLinFactNeighborY="-54879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80C5A17E-7642-4BA8-B91F-F60F1B5D400E}" type="pres">
      <dgm:prSet presAssocID="{7F5BF979-AA77-4123-BC7F-E91B1326B8BD}" presName="Accent9" presStyleCnt="0"/>
      <dgm:spPr/>
    </dgm:pt>
    <dgm:pt modelId="{C94959AD-172E-40BA-B800-FB7D80AB3808}" type="pres">
      <dgm:prSet presAssocID="{7F5BF979-AA77-4123-BC7F-E91B1326B8BD}" presName="AccentHold1" presStyleLbl="node1" presStyleIdx="9" presStyleCnt="19"/>
      <dgm:spPr/>
    </dgm:pt>
    <dgm:pt modelId="{16FFC138-ADC7-4AA5-9513-ADCBCF33D6AA}" type="pres">
      <dgm:prSet presAssocID="{7F5BF979-AA77-4123-BC7F-E91B1326B8BD}" presName="Accent10" presStyleCnt="0"/>
      <dgm:spPr/>
    </dgm:pt>
    <dgm:pt modelId="{4362859A-7674-497B-99C2-C8BABD1D632C}" type="pres">
      <dgm:prSet presAssocID="{7F5BF979-AA77-4123-BC7F-E91B1326B8BD}" presName="AccentHold2" presStyleLbl="node1" presStyleIdx="10" presStyleCnt="19"/>
      <dgm:spPr/>
    </dgm:pt>
    <dgm:pt modelId="{33794644-0A67-41F5-B3A7-31756371B94C}" type="pres">
      <dgm:prSet presAssocID="{7F5BF979-AA77-4123-BC7F-E91B1326B8BD}" presName="Accent11" presStyleCnt="0"/>
      <dgm:spPr/>
    </dgm:pt>
    <dgm:pt modelId="{30BDE6E4-1C63-47D6-B8F7-1AFF6FC3A457}" type="pres">
      <dgm:prSet presAssocID="{7F5BF979-AA77-4123-BC7F-E91B1326B8BD}" presName="AccentHold3" presStyleLbl="node1" presStyleIdx="11" presStyleCnt="19" custLinFactX="-564307" custLinFactNeighborX="-600000" custLinFactNeighborY="2845"/>
      <dgm:spPr/>
    </dgm:pt>
    <dgm:pt modelId="{9997B931-A1CC-48B4-82AB-35690D4D2A00}" type="pres">
      <dgm:prSet presAssocID="{AAB2DCEB-447C-4A30-BEA4-4808A6478E9A}" presName="Child3" presStyleLbl="node1" presStyleIdx="12" presStyleCnt="19" custScaleX="180782" custScaleY="180782" custLinFactX="-5340" custLinFactNeighborX="-100000" custLinFactNeighborY="-59297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26234C1B-0895-4B99-885E-33A95A836EB5}" type="pres">
      <dgm:prSet presAssocID="{AAB2DCEB-447C-4A30-BEA4-4808A6478E9A}" presName="Accent12" presStyleCnt="0"/>
      <dgm:spPr/>
    </dgm:pt>
    <dgm:pt modelId="{65C3C314-47F0-44A2-8689-C4A897EBF73C}" type="pres">
      <dgm:prSet presAssocID="{AAB2DCEB-447C-4A30-BEA4-4808A6478E9A}" presName="AccentHold1" presStyleLbl="node1" presStyleIdx="13" presStyleCnt="19"/>
      <dgm:spPr/>
    </dgm:pt>
    <dgm:pt modelId="{830E42BC-3150-4702-9FE0-0EDB4D6CD911}" type="pres">
      <dgm:prSet presAssocID="{3278B2FB-99B1-49CC-9D64-457D9D6648FB}" presName="Child4" presStyleLbl="node1" presStyleIdx="14" presStyleCnt="19" custScaleX="168964" custScaleY="168964" custLinFactX="-21821" custLinFactNeighborX="-100000" custLinFactNeighborY="-16228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3134739A-BDA1-4C81-A1C9-74F01DDE43DE}" type="pres">
      <dgm:prSet presAssocID="{3278B2FB-99B1-49CC-9D64-457D9D6648FB}" presName="Accent13" presStyleCnt="0"/>
      <dgm:spPr/>
    </dgm:pt>
    <dgm:pt modelId="{B1B5E58B-55DF-408C-B93B-ADDED59A87AD}" type="pres">
      <dgm:prSet presAssocID="{3278B2FB-99B1-49CC-9D64-457D9D6648FB}" presName="AccentHold1" presStyleLbl="node1" presStyleIdx="15" presStyleCnt="19" custLinFactX="-20304" custLinFactY="73184" custLinFactNeighborX="-100000" custLinFactNeighborY="100000"/>
      <dgm:spPr/>
    </dgm:pt>
    <dgm:pt modelId="{2D277B49-D9FC-4653-B881-79BF7B033722}" type="pres">
      <dgm:prSet presAssocID="{0F78AF1F-6941-493D-B4F8-BD075637C32C}" presName="Child5" presStyleLbl="node1" presStyleIdx="16" presStyleCnt="19" custScaleX="182928" custScaleY="182928" custLinFactY="8098" custLinFactNeighborX="-64422" custLinFactNeighborY="10000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4834FF9B-BD35-4445-B6E4-37C0C78D844B}" type="pres">
      <dgm:prSet presAssocID="{0F78AF1F-6941-493D-B4F8-BD075637C32C}" presName="Accent15" presStyleCnt="0"/>
      <dgm:spPr/>
    </dgm:pt>
    <dgm:pt modelId="{13B7001B-A11F-45FC-B727-5799DC89FCB0}" type="pres">
      <dgm:prSet presAssocID="{0F78AF1F-6941-493D-B4F8-BD075637C32C}" presName="AccentHold2" presStyleLbl="node1" presStyleIdx="17" presStyleCnt="19"/>
      <dgm:spPr/>
    </dgm:pt>
    <dgm:pt modelId="{19ABBB7A-9A7C-4CFE-8EB6-393D01F35B52}" type="pres">
      <dgm:prSet presAssocID="{0F78AF1F-6941-493D-B4F8-BD075637C32C}" presName="Accent16" presStyleCnt="0"/>
      <dgm:spPr/>
    </dgm:pt>
    <dgm:pt modelId="{0312D62F-3594-40B1-9506-831DF7E2686D}" type="pres">
      <dgm:prSet presAssocID="{0F78AF1F-6941-493D-B4F8-BD075637C32C}" presName="AccentHold3" presStyleLbl="node1" presStyleIdx="18" presStyleCnt="19"/>
      <dgm:spPr/>
    </dgm:pt>
  </dgm:ptLst>
  <dgm:cxnLst>
    <dgm:cxn modelId="{31F0669A-8FE0-4011-B56A-BBBD119EBE19}" type="presOf" srcId="{AAB2DCEB-447C-4A30-BEA4-4808A6478E9A}" destId="{9997B931-A1CC-48B4-82AB-35690D4D2A00}" srcOrd="0" destOrd="0" presId="urn:microsoft.com/office/officeart/2009/3/layout/CircleRelationship"/>
    <dgm:cxn modelId="{22DC4F70-4ACD-45FB-AC29-5402AB40BFE3}" type="presOf" srcId="{3BFC75DB-4AC3-4C6C-A001-0D5E5362D116}" destId="{33B54A0F-BF4F-40FD-AF6E-D7E0E466CF3C}" srcOrd="0" destOrd="0" presId="urn:microsoft.com/office/officeart/2009/3/layout/CircleRelationship"/>
    <dgm:cxn modelId="{E09AD4BC-4D48-4DF1-8DB1-28D99574D3C5}" srcId="{C7736940-79A2-44DF-B965-AEC3B6014104}" destId="{3BFC75DB-4AC3-4C6C-A001-0D5E5362D116}" srcOrd="0" destOrd="0" parTransId="{DBEE744E-1603-4444-8294-9CB57F48F2A2}" sibTransId="{7A701031-2357-4B15-8AAF-07F144766245}"/>
    <dgm:cxn modelId="{168910BB-365E-4278-8F12-B8270DA032A3}" type="presOf" srcId="{3278B2FB-99B1-49CC-9D64-457D9D6648FB}" destId="{830E42BC-3150-4702-9FE0-0EDB4D6CD911}" srcOrd="0" destOrd="0" presId="urn:microsoft.com/office/officeart/2009/3/layout/CircleRelationship"/>
    <dgm:cxn modelId="{0D516D0A-61AA-4D67-8ADF-DDD981122684}" type="presOf" srcId="{E4B521C4-A9CC-49BE-98FB-3D3732603413}" destId="{585409E5-8523-4C00-9524-23C3B5089CC5}" srcOrd="0" destOrd="0" presId="urn:microsoft.com/office/officeart/2009/3/layout/CircleRelationship"/>
    <dgm:cxn modelId="{91F9CD4F-CEE3-493A-BF21-77052CF28923}" type="presOf" srcId="{7F5BF979-AA77-4123-BC7F-E91B1326B8BD}" destId="{6B6F5F35-AEBC-4DED-B10B-C8E53AFF50DB}" srcOrd="0" destOrd="0" presId="urn:microsoft.com/office/officeart/2009/3/layout/CircleRelationship"/>
    <dgm:cxn modelId="{C789BFD2-F76D-4FDA-82FE-2E59434EBA53}" type="presOf" srcId="{C7736940-79A2-44DF-B965-AEC3B6014104}" destId="{B39716C5-27D9-4DBF-A252-21B2206CA8F4}" srcOrd="0" destOrd="0" presId="urn:microsoft.com/office/officeart/2009/3/layout/CircleRelationship"/>
    <dgm:cxn modelId="{F438CEED-F8DD-4A5E-AC25-3B24CAC50D14}" srcId="{3BFC75DB-4AC3-4C6C-A001-0D5E5362D116}" destId="{E4B521C4-A9CC-49BE-98FB-3D3732603413}" srcOrd="0" destOrd="0" parTransId="{81947CE6-F015-48D0-BDAC-159970BDB4FC}" sibTransId="{07285CC8-CFE8-4F2A-B276-4CDEFC7513C4}"/>
    <dgm:cxn modelId="{19FBA753-436F-4467-BCD0-6632BB502753}" srcId="{3BFC75DB-4AC3-4C6C-A001-0D5E5362D116}" destId="{0F78AF1F-6941-493D-B4F8-BD075637C32C}" srcOrd="4" destOrd="0" parTransId="{DB71DAA3-B5AD-48B4-8442-C6E5162E0D24}" sibTransId="{742559B8-1377-4C02-990A-F3341851AFF0}"/>
    <dgm:cxn modelId="{CF22A6AB-8026-4B44-8A75-3FB733189891}" srcId="{3BFC75DB-4AC3-4C6C-A001-0D5E5362D116}" destId="{7F5BF979-AA77-4123-BC7F-E91B1326B8BD}" srcOrd="1" destOrd="0" parTransId="{788016E8-23D2-466F-A7E9-2A160D9A5622}" sibTransId="{64650929-05CD-497A-BBB5-94F8D989E5F1}"/>
    <dgm:cxn modelId="{D34AA0F8-A06D-4AB7-87AB-833193B22B37}" type="presOf" srcId="{0F78AF1F-6941-493D-B4F8-BD075637C32C}" destId="{2D277B49-D9FC-4653-B881-79BF7B033722}" srcOrd="0" destOrd="0" presId="urn:microsoft.com/office/officeart/2009/3/layout/CircleRelationship"/>
    <dgm:cxn modelId="{DF2A4928-9339-41E3-8350-B59D3A8130BE}" srcId="{3BFC75DB-4AC3-4C6C-A001-0D5E5362D116}" destId="{3278B2FB-99B1-49CC-9D64-457D9D6648FB}" srcOrd="3" destOrd="0" parTransId="{72A97A46-1DF2-49B6-A3D8-BC271155819E}" sibTransId="{BB3E0A8C-9576-48C4-8527-1B9991AAB4E9}"/>
    <dgm:cxn modelId="{FDFF3042-7F67-48B1-8E7C-0A66C57A45F4}" srcId="{3BFC75DB-4AC3-4C6C-A001-0D5E5362D116}" destId="{AAB2DCEB-447C-4A30-BEA4-4808A6478E9A}" srcOrd="2" destOrd="0" parTransId="{676FDF5F-DB6E-412E-8442-928F5D2CBE57}" sibTransId="{3A7656D1-DB3A-4E47-A826-6831C6758669}"/>
    <dgm:cxn modelId="{D6347407-BD62-484C-9E1B-70D601ABADB3}" type="presParOf" srcId="{B39716C5-27D9-4DBF-A252-21B2206CA8F4}" destId="{33B54A0F-BF4F-40FD-AF6E-D7E0E466CF3C}" srcOrd="0" destOrd="0" presId="urn:microsoft.com/office/officeart/2009/3/layout/CircleRelationship"/>
    <dgm:cxn modelId="{C6A11184-B0B4-4C24-A25E-444B4776DC99}" type="presParOf" srcId="{B39716C5-27D9-4DBF-A252-21B2206CA8F4}" destId="{5602CC42-4080-4D63-A9CE-2A20EF884BCD}" srcOrd="1" destOrd="0" presId="urn:microsoft.com/office/officeart/2009/3/layout/CircleRelationship"/>
    <dgm:cxn modelId="{A72BDD5E-D051-4F2D-9976-30B62A09A72A}" type="presParOf" srcId="{B39716C5-27D9-4DBF-A252-21B2206CA8F4}" destId="{48BC369D-62E0-4259-8126-F102F174862A}" srcOrd="2" destOrd="0" presId="urn:microsoft.com/office/officeart/2009/3/layout/CircleRelationship"/>
    <dgm:cxn modelId="{DA1CD6DB-09CF-4D2C-96DA-7FEB69441614}" type="presParOf" srcId="{B39716C5-27D9-4DBF-A252-21B2206CA8F4}" destId="{61D13CCD-4AD7-4B96-9F1A-5A62B2EF0DD6}" srcOrd="3" destOrd="0" presId="urn:microsoft.com/office/officeart/2009/3/layout/CircleRelationship"/>
    <dgm:cxn modelId="{16A59736-7779-4A94-A788-AA3298773BA7}" type="presParOf" srcId="{B39716C5-27D9-4DBF-A252-21B2206CA8F4}" destId="{7B98775B-38BF-4867-B4D2-AF55B473E408}" srcOrd="4" destOrd="0" presId="urn:microsoft.com/office/officeart/2009/3/layout/CircleRelationship"/>
    <dgm:cxn modelId="{992EAFF6-46B8-4001-AADF-2515D693B2D8}" type="presParOf" srcId="{B39716C5-27D9-4DBF-A252-21B2206CA8F4}" destId="{5D58AB8F-3936-45BB-BEC9-258509E4ECAE}" srcOrd="5" destOrd="0" presId="urn:microsoft.com/office/officeart/2009/3/layout/CircleRelationship"/>
    <dgm:cxn modelId="{7FF74FFC-B539-4C61-B3D9-F594821147A1}" type="presParOf" srcId="{B39716C5-27D9-4DBF-A252-21B2206CA8F4}" destId="{585409E5-8523-4C00-9524-23C3B5089CC5}" srcOrd="6" destOrd="0" presId="urn:microsoft.com/office/officeart/2009/3/layout/CircleRelationship"/>
    <dgm:cxn modelId="{D77605DA-F70B-4BFA-80E1-112BDA548E7B}" type="presParOf" srcId="{B39716C5-27D9-4DBF-A252-21B2206CA8F4}" destId="{398581B8-5AA2-4FB2-9DC5-47CA7536865E}" srcOrd="7" destOrd="0" presId="urn:microsoft.com/office/officeart/2009/3/layout/CircleRelationship"/>
    <dgm:cxn modelId="{DB8EE823-1FC5-458A-BDC9-0EC5AF50D259}" type="presParOf" srcId="{398581B8-5AA2-4FB2-9DC5-47CA7536865E}" destId="{C00A8310-6781-4604-99F5-933C487DDE82}" srcOrd="0" destOrd="0" presId="urn:microsoft.com/office/officeart/2009/3/layout/CircleRelationship"/>
    <dgm:cxn modelId="{C266FF74-FFFA-4016-887B-77D870EBDD93}" type="presParOf" srcId="{B39716C5-27D9-4DBF-A252-21B2206CA8F4}" destId="{A0AE416C-9796-4042-9E8F-41107350A091}" srcOrd="8" destOrd="0" presId="urn:microsoft.com/office/officeart/2009/3/layout/CircleRelationship"/>
    <dgm:cxn modelId="{77BF4678-2A90-4C22-B1A5-5E919616B842}" type="presParOf" srcId="{A0AE416C-9796-4042-9E8F-41107350A091}" destId="{67A0AAE2-2867-4DA4-A2F4-73B6016F2C6C}" srcOrd="0" destOrd="0" presId="urn:microsoft.com/office/officeart/2009/3/layout/CircleRelationship"/>
    <dgm:cxn modelId="{184D1119-B591-4DEA-B2BA-4B4AC175DFCF}" type="presParOf" srcId="{B39716C5-27D9-4DBF-A252-21B2206CA8F4}" destId="{6B6F5F35-AEBC-4DED-B10B-C8E53AFF50DB}" srcOrd="9" destOrd="0" presId="urn:microsoft.com/office/officeart/2009/3/layout/CircleRelationship"/>
    <dgm:cxn modelId="{7723AC8E-C702-4E99-A168-4B3153967D68}" type="presParOf" srcId="{B39716C5-27D9-4DBF-A252-21B2206CA8F4}" destId="{80C5A17E-7642-4BA8-B91F-F60F1B5D400E}" srcOrd="10" destOrd="0" presId="urn:microsoft.com/office/officeart/2009/3/layout/CircleRelationship"/>
    <dgm:cxn modelId="{DA74836B-8A9D-4EBB-B011-76B7148768A9}" type="presParOf" srcId="{80C5A17E-7642-4BA8-B91F-F60F1B5D400E}" destId="{C94959AD-172E-40BA-B800-FB7D80AB3808}" srcOrd="0" destOrd="0" presId="urn:microsoft.com/office/officeart/2009/3/layout/CircleRelationship"/>
    <dgm:cxn modelId="{A41857AC-30D8-4031-AD9A-53A4B930FB12}" type="presParOf" srcId="{B39716C5-27D9-4DBF-A252-21B2206CA8F4}" destId="{16FFC138-ADC7-4AA5-9513-ADCBCF33D6AA}" srcOrd="11" destOrd="0" presId="urn:microsoft.com/office/officeart/2009/3/layout/CircleRelationship"/>
    <dgm:cxn modelId="{4024E411-8C90-48C2-9634-E0DB96459E0B}" type="presParOf" srcId="{16FFC138-ADC7-4AA5-9513-ADCBCF33D6AA}" destId="{4362859A-7674-497B-99C2-C8BABD1D632C}" srcOrd="0" destOrd="0" presId="urn:microsoft.com/office/officeart/2009/3/layout/CircleRelationship"/>
    <dgm:cxn modelId="{2F9C9F71-1AF2-46C4-8700-0A1C3C461B60}" type="presParOf" srcId="{B39716C5-27D9-4DBF-A252-21B2206CA8F4}" destId="{33794644-0A67-41F5-B3A7-31756371B94C}" srcOrd="12" destOrd="0" presId="urn:microsoft.com/office/officeart/2009/3/layout/CircleRelationship"/>
    <dgm:cxn modelId="{7292B585-C872-4505-9323-5984C435B811}" type="presParOf" srcId="{33794644-0A67-41F5-B3A7-31756371B94C}" destId="{30BDE6E4-1C63-47D6-B8F7-1AFF6FC3A457}" srcOrd="0" destOrd="0" presId="urn:microsoft.com/office/officeart/2009/3/layout/CircleRelationship"/>
    <dgm:cxn modelId="{87D37893-6455-4C20-BF92-A4F54C8A8F4F}" type="presParOf" srcId="{B39716C5-27D9-4DBF-A252-21B2206CA8F4}" destId="{9997B931-A1CC-48B4-82AB-35690D4D2A00}" srcOrd="13" destOrd="0" presId="urn:microsoft.com/office/officeart/2009/3/layout/CircleRelationship"/>
    <dgm:cxn modelId="{3F607D40-2FC8-4251-93C0-D4AAC1E891DD}" type="presParOf" srcId="{B39716C5-27D9-4DBF-A252-21B2206CA8F4}" destId="{26234C1B-0895-4B99-885E-33A95A836EB5}" srcOrd="14" destOrd="0" presId="urn:microsoft.com/office/officeart/2009/3/layout/CircleRelationship"/>
    <dgm:cxn modelId="{3458DD8F-0C18-4693-8C4A-135736252BED}" type="presParOf" srcId="{26234C1B-0895-4B99-885E-33A95A836EB5}" destId="{65C3C314-47F0-44A2-8689-C4A897EBF73C}" srcOrd="0" destOrd="0" presId="urn:microsoft.com/office/officeart/2009/3/layout/CircleRelationship"/>
    <dgm:cxn modelId="{AFA310C2-81F2-472B-AE87-83D41DA076B1}" type="presParOf" srcId="{B39716C5-27D9-4DBF-A252-21B2206CA8F4}" destId="{830E42BC-3150-4702-9FE0-0EDB4D6CD911}" srcOrd="15" destOrd="0" presId="urn:microsoft.com/office/officeart/2009/3/layout/CircleRelationship"/>
    <dgm:cxn modelId="{3239A71F-0F92-4357-9086-33B990E64886}" type="presParOf" srcId="{B39716C5-27D9-4DBF-A252-21B2206CA8F4}" destId="{3134739A-BDA1-4C81-A1C9-74F01DDE43DE}" srcOrd="16" destOrd="0" presId="urn:microsoft.com/office/officeart/2009/3/layout/CircleRelationship"/>
    <dgm:cxn modelId="{7103C996-1D92-4719-B5C4-E6E37B86711D}" type="presParOf" srcId="{3134739A-BDA1-4C81-A1C9-74F01DDE43DE}" destId="{B1B5E58B-55DF-408C-B93B-ADDED59A87AD}" srcOrd="0" destOrd="0" presId="urn:microsoft.com/office/officeart/2009/3/layout/CircleRelationship"/>
    <dgm:cxn modelId="{B79D5977-89E3-402E-83A2-A9CC5CD3874B}" type="presParOf" srcId="{B39716C5-27D9-4DBF-A252-21B2206CA8F4}" destId="{2D277B49-D9FC-4653-B881-79BF7B033722}" srcOrd="17" destOrd="0" presId="urn:microsoft.com/office/officeart/2009/3/layout/CircleRelationship"/>
    <dgm:cxn modelId="{DC400D0A-590B-491B-BDD5-070E6A23DB82}" type="presParOf" srcId="{B39716C5-27D9-4DBF-A252-21B2206CA8F4}" destId="{4834FF9B-BD35-4445-B6E4-37C0C78D844B}" srcOrd="18" destOrd="0" presId="urn:microsoft.com/office/officeart/2009/3/layout/CircleRelationship"/>
    <dgm:cxn modelId="{A42B8994-1C1C-4378-A7EC-27ED3AC2B667}" type="presParOf" srcId="{4834FF9B-BD35-4445-B6E4-37C0C78D844B}" destId="{13B7001B-A11F-45FC-B727-5799DC89FCB0}" srcOrd="0" destOrd="0" presId="urn:microsoft.com/office/officeart/2009/3/layout/CircleRelationship"/>
    <dgm:cxn modelId="{43473BDC-0C89-470C-B460-1CD7D28D1931}" type="presParOf" srcId="{B39716C5-27D9-4DBF-A252-21B2206CA8F4}" destId="{19ABBB7A-9A7C-4CFE-8EB6-393D01F35B52}" srcOrd="19" destOrd="0" presId="urn:microsoft.com/office/officeart/2009/3/layout/CircleRelationship"/>
    <dgm:cxn modelId="{D50C16DF-D627-4405-9335-6DCEDE381B57}" type="presParOf" srcId="{19ABBB7A-9A7C-4CFE-8EB6-393D01F35B52}" destId="{0312D62F-3594-40B1-9506-831DF7E2686D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B93D7CB-6ED0-4343-94FE-BDB2990184D2}" type="doc">
      <dgm:prSet loTypeId="urn:microsoft.com/office/officeart/2009/layout/CircleArrowProcess" loCatId="process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17CA6F5A-3F04-45AD-9050-562357A1BA2F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2018г. – 21318 т. р.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6E9A90BA-6FF0-4D74-B8A2-C56B44A819D4}" type="parTrans" cxnId="{EF6145B7-7B04-4903-9BB7-FFB2F1AEE7F2}">
      <dgm:prSet/>
      <dgm:spPr/>
      <dgm:t>
        <a:bodyPr/>
        <a:lstStyle/>
        <a:p>
          <a:endParaRPr lang="ru-RU"/>
        </a:p>
      </dgm:t>
    </dgm:pt>
    <dgm:pt modelId="{5CC23791-90B4-4A7A-8CE6-E7B46BD6B43F}" type="sibTrans" cxnId="{EF6145B7-7B04-4903-9BB7-FFB2F1AEE7F2}">
      <dgm:prSet/>
      <dgm:spPr/>
      <dgm:t>
        <a:bodyPr/>
        <a:lstStyle/>
        <a:p>
          <a:endParaRPr lang="ru-RU"/>
        </a:p>
      </dgm:t>
    </dgm:pt>
    <dgm:pt modelId="{EEFD3662-D239-4172-AFFD-DA9DC4E04D4D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2017г. – 16303 т. р.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675A8C79-3456-48BC-A57D-6854F13B29A0}" type="parTrans" cxnId="{43258F0C-D9DB-4BCF-943A-00393AA6D545}">
      <dgm:prSet/>
      <dgm:spPr/>
      <dgm:t>
        <a:bodyPr/>
        <a:lstStyle/>
        <a:p>
          <a:endParaRPr lang="ru-RU"/>
        </a:p>
      </dgm:t>
    </dgm:pt>
    <dgm:pt modelId="{D839C9EB-55D5-4B70-BB04-9DE9B03C7041}" type="sibTrans" cxnId="{43258F0C-D9DB-4BCF-943A-00393AA6D545}">
      <dgm:prSet/>
      <dgm:spPr/>
      <dgm:t>
        <a:bodyPr/>
        <a:lstStyle/>
        <a:p>
          <a:endParaRPr lang="ru-RU"/>
        </a:p>
      </dgm:t>
    </dgm:pt>
    <dgm:pt modelId="{D4CDF701-BB63-4B64-BD41-3FACECBA0622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2016г. – 4733 т. р.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8582ADF4-7160-40AE-953D-AB8F9152C237}" type="parTrans" cxnId="{818E29A2-D390-4D27-847C-3F576E968FFB}">
      <dgm:prSet/>
      <dgm:spPr/>
      <dgm:t>
        <a:bodyPr/>
        <a:lstStyle/>
        <a:p>
          <a:endParaRPr lang="ru-RU"/>
        </a:p>
      </dgm:t>
    </dgm:pt>
    <dgm:pt modelId="{62C030F7-E6B5-49F3-A20F-B03FCF7ED6AD}" type="sibTrans" cxnId="{818E29A2-D390-4D27-847C-3F576E968FFB}">
      <dgm:prSet/>
      <dgm:spPr/>
      <dgm:t>
        <a:bodyPr/>
        <a:lstStyle/>
        <a:p>
          <a:endParaRPr lang="ru-RU"/>
        </a:p>
      </dgm:t>
    </dgm:pt>
    <dgm:pt modelId="{E00D06F9-9157-4DF1-8983-4F764B3B8ED3}">
      <dgm:prSet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2019г. – 21318 т. р.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7ADAC59B-9024-4604-B545-D5B1A9A8F3F8}" type="parTrans" cxnId="{B6475E20-1B1B-47B6-8B82-5F7577141520}">
      <dgm:prSet/>
      <dgm:spPr/>
      <dgm:t>
        <a:bodyPr/>
        <a:lstStyle/>
        <a:p>
          <a:endParaRPr lang="ru-RU"/>
        </a:p>
      </dgm:t>
    </dgm:pt>
    <dgm:pt modelId="{9D7C7216-8915-4791-9145-BA6DB506A8E5}" type="sibTrans" cxnId="{B6475E20-1B1B-47B6-8B82-5F7577141520}">
      <dgm:prSet/>
      <dgm:spPr/>
      <dgm:t>
        <a:bodyPr/>
        <a:lstStyle/>
        <a:p>
          <a:endParaRPr lang="ru-RU"/>
        </a:p>
      </dgm:t>
    </dgm:pt>
    <dgm:pt modelId="{1F228C99-001E-4068-8155-7941C1ABAB48}" type="pres">
      <dgm:prSet presAssocID="{FB93D7CB-6ED0-4343-94FE-BDB2990184D2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F05197D-91C8-42E6-997D-C621ED79967D}" type="pres">
      <dgm:prSet presAssocID="{E00D06F9-9157-4DF1-8983-4F764B3B8ED3}" presName="Accent1" presStyleCnt="0"/>
      <dgm:spPr/>
    </dgm:pt>
    <dgm:pt modelId="{B4D11961-DBDE-4438-8BA0-D97E16D8333E}" type="pres">
      <dgm:prSet presAssocID="{E00D06F9-9157-4DF1-8983-4F764B3B8ED3}" presName="Accent" presStyleLbl="node1" presStyleIdx="0" presStyleCnt="4" custLinFactNeighborX="6607" custLinFactNeighborY="858"/>
      <dgm:spPr/>
    </dgm:pt>
    <dgm:pt modelId="{C06A5EE0-9D87-4952-9D01-F36534E95F48}" type="pres">
      <dgm:prSet presAssocID="{E00D06F9-9157-4DF1-8983-4F764B3B8ED3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511B2A-97F3-4E0A-8688-CF784305C240}" type="pres">
      <dgm:prSet presAssocID="{17CA6F5A-3F04-45AD-9050-562357A1BA2F}" presName="Accent2" presStyleCnt="0"/>
      <dgm:spPr/>
    </dgm:pt>
    <dgm:pt modelId="{41E9E4B3-C503-460D-A28D-299644B981AC}" type="pres">
      <dgm:prSet presAssocID="{17CA6F5A-3F04-45AD-9050-562357A1BA2F}" presName="Accent" presStyleLbl="node1" presStyleIdx="1" presStyleCnt="4"/>
      <dgm:spPr/>
    </dgm:pt>
    <dgm:pt modelId="{2A033954-6E43-4025-A657-300592A561A8}" type="pres">
      <dgm:prSet presAssocID="{17CA6F5A-3F04-45AD-9050-562357A1BA2F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F6F636-5254-4B4E-BE26-DDC51563EF07}" type="pres">
      <dgm:prSet presAssocID="{EEFD3662-D239-4172-AFFD-DA9DC4E04D4D}" presName="Accent3" presStyleCnt="0"/>
      <dgm:spPr/>
    </dgm:pt>
    <dgm:pt modelId="{CAD73C36-893C-4592-A128-2D9CDF999499}" type="pres">
      <dgm:prSet presAssocID="{EEFD3662-D239-4172-AFFD-DA9DC4E04D4D}" presName="Accent" presStyleLbl="node1" presStyleIdx="2" presStyleCnt="4"/>
      <dgm:spPr/>
    </dgm:pt>
    <dgm:pt modelId="{7541DD64-5C81-4E7F-84D3-2070A4A04004}" type="pres">
      <dgm:prSet presAssocID="{EEFD3662-D239-4172-AFFD-DA9DC4E04D4D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6E87D8-FACC-42E5-81B9-AB83CA213E62}" type="pres">
      <dgm:prSet presAssocID="{D4CDF701-BB63-4B64-BD41-3FACECBA0622}" presName="Accent4" presStyleCnt="0"/>
      <dgm:spPr/>
    </dgm:pt>
    <dgm:pt modelId="{A7D24A80-D12A-4273-A3DF-563E90969DBB}" type="pres">
      <dgm:prSet presAssocID="{D4CDF701-BB63-4B64-BD41-3FACECBA0622}" presName="Accent" presStyleLbl="node1" presStyleIdx="3" presStyleCnt="4" custLinFactNeighborX="-2570" custLinFactNeighborY="3541"/>
      <dgm:spPr/>
    </dgm:pt>
    <dgm:pt modelId="{9324B7D3-B2B0-4B18-8C3F-EE9D9E0E80E8}" type="pres">
      <dgm:prSet presAssocID="{D4CDF701-BB63-4B64-BD41-3FACECBA0622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18E29A2-D390-4D27-847C-3F576E968FFB}" srcId="{FB93D7CB-6ED0-4343-94FE-BDB2990184D2}" destId="{D4CDF701-BB63-4B64-BD41-3FACECBA0622}" srcOrd="3" destOrd="0" parTransId="{8582ADF4-7160-40AE-953D-AB8F9152C237}" sibTransId="{62C030F7-E6B5-49F3-A20F-B03FCF7ED6AD}"/>
    <dgm:cxn modelId="{20623EFA-3F9E-47AF-A61D-29761FC33AC6}" type="presOf" srcId="{E00D06F9-9157-4DF1-8983-4F764B3B8ED3}" destId="{C06A5EE0-9D87-4952-9D01-F36534E95F48}" srcOrd="0" destOrd="0" presId="urn:microsoft.com/office/officeart/2009/layout/CircleArrowProcess"/>
    <dgm:cxn modelId="{B6475E20-1B1B-47B6-8B82-5F7577141520}" srcId="{FB93D7CB-6ED0-4343-94FE-BDB2990184D2}" destId="{E00D06F9-9157-4DF1-8983-4F764B3B8ED3}" srcOrd="0" destOrd="0" parTransId="{7ADAC59B-9024-4604-B545-D5B1A9A8F3F8}" sibTransId="{9D7C7216-8915-4791-9145-BA6DB506A8E5}"/>
    <dgm:cxn modelId="{19559FB9-DAAA-40E1-A999-296B315FECDB}" type="presOf" srcId="{FB93D7CB-6ED0-4343-94FE-BDB2990184D2}" destId="{1F228C99-001E-4068-8155-7941C1ABAB48}" srcOrd="0" destOrd="0" presId="urn:microsoft.com/office/officeart/2009/layout/CircleArrowProcess"/>
    <dgm:cxn modelId="{9FC3909A-405B-4D9C-A9AD-66DDAD562304}" type="presOf" srcId="{D4CDF701-BB63-4B64-BD41-3FACECBA0622}" destId="{9324B7D3-B2B0-4B18-8C3F-EE9D9E0E80E8}" srcOrd="0" destOrd="0" presId="urn:microsoft.com/office/officeart/2009/layout/CircleArrowProcess"/>
    <dgm:cxn modelId="{E3E0CDEA-3823-4F80-8C6C-CE6B41033472}" type="presOf" srcId="{17CA6F5A-3F04-45AD-9050-562357A1BA2F}" destId="{2A033954-6E43-4025-A657-300592A561A8}" srcOrd="0" destOrd="0" presId="urn:microsoft.com/office/officeart/2009/layout/CircleArrowProcess"/>
    <dgm:cxn modelId="{EF6145B7-7B04-4903-9BB7-FFB2F1AEE7F2}" srcId="{FB93D7CB-6ED0-4343-94FE-BDB2990184D2}" destId="{17CA6F5A-3F04-45AD-9050-562357A1BA2F}" srcOrd="1" destOrd="0" parTransId="{6E9A90BA-6FF0-4D74-B8A2-C56B44A819D4}" sibTransId="{5CC23791-90B4-4A7A-8CE6-E7B46BD6B43F}"/>
    <dgm:cxn modelId="{43258F0C-D9DB-4BCF-943A-00393AA6D545}" srcId="{FB93D7CB-6ED0-4343-94FE-BDB2990184D2}" destId="{EEFD3662-D239-4172-AFFD-DA9DC4E04D4D}" srcOrd="2" destOrd="0" parTransId="{675A8C79-3456-48BC-A57D-6854F13B29A0}" sibTransId="{D839C9EB-55D5-4B70-BB04-9DE9B03C7041}"/>
    <dgm:cxn modelId="{F6A0520E-F670-44A6-99B3-7D6DA637BA79}" type="presOf" srcId="{EEFD3662-D239-4172-AFFD-DA9DC4E04D4D}" destId="{7541DD64-5C81-4E7F-84D3-2070A4A04004}" srcOrd="0" destOrd="0" presId="urn:microsoft.com/office/officeart/2009/layout/CircleArrowProcess"/>
    <dgm:cxn modelId="{49E7B367-4FFD-489B-846F-760B9F1C336F}" type="presParOf" srcId="{1F228C99-001E-4068-8155-7941C1ABAB48}" destId="{3F05197D-91C8-42E6-997D-C621ED79967D}" srcOrd="0" destOrd="0" presId="urn:microsoft.com/office/officeart/2009/layout/CircleArrowProcess"/>
    <dgm:cxn modelId="{F478C3A4-9CD0-4671-AAC5-8437F8466CDF}" type="presParOf" srcId="{3F05197D-91C8-42E6-997D-C621ED79967D}" destId="{B4D11961-DBDE-4438-8BA0-D97E16D8333E}" srcOrd="0" destOrd="0" presId="urn:microsoft.com/office/officeart/2009/layout/CircleArrowProcess"/>
    <dgm:cxn modelId="{37018072-211C-41A4-AFA8-683E64E16D9D}" type="presParOf" srcId="{1F228C99-001E-4068-8155-7941C1ABAB48}" destId="{C06A5EE0-9D87-4952-9D01-F36534E95F48}" srcOrd="1" destOrd="0" presId="urn:microsoft.com/office/officeart/2009/layout/CircleArrowProcess"/>
    <dgm:cxn modelId="{A937F213-0BEC-4A12-B6EC-34AF9EC4B551}" type="presParOf" srcId="{1F228C99-001E-4068-8155-7941C1ABAB48}" destId="{07511B2A-97F3-4E0A-8688-CF784305C240}" srcOrd="2" destOrd="0" presId="urn:microsoft.com/office/officeart/2009/layout/CircleArrowProcess"/>
    <dgm:cxn modelId="{D9E9567E-270B-40AB-987D-6CFA42D8B5F8}" type="presParOf" srcId="{07511B2A-97F3-4E0A-8688-CF784305C240}" destId="{41E9E4B3-C503-460D-A28D-299644B981AC}" srcOrd="0" destOrd="0" presId="urn:microsoft.com/office/officeart/2009/layout/CircleArrowProcess"/>
    <dgm:cxn modelId="{C4EFE0E6-BCD6-4371-BE90-09910704D5DA}" type="presParOf" srcId="{1F228C99-001E-4068-8155-7941C1ABAB48}" destId="{2A033954-6E43-4025-A657-300592A561A8}" srcOrd="3" destOrd="0" presId="urn:microsoft.com/office/officeart/2009/layout/CircleArrowProcess"/>
    <dgm:cxn modelId="{13011493-E861-4BF4-9136-4CCFB1344A20}" type="presParOf" srcId="{1F228C99-001E-4068-8155-7941C1ABAB48}" destId="{06F6F636-5254-4B4E-BE26-DDC51563EF07}" srcOrd="4" destOrd="0" presId="urn:microsoft.com/office/officeart/2009/layout/CircleArrowProcess"/>
    <dgm:cxn modelId="{22BF807D-9DFE-4EBC-AA4A-0FEAAF9A7DBA}" type="presParOf" srcId="{06F6F636-5254-4B4E-BE26-DDC51563EF07}" destId="{CAD73C36-893C-4592-A128-2D9CDF999499}" srcOrd="0" destOrd="0" presId="urn:microsoft.com/office/officeart/2009/layout/CircleArrowProcess"/>
    <dgm:cxn modelId="{FDD1EF17-85A2-4944-ADFA-19E8AFA3A5D2}" type="presParOf" srcId="{1F228C99-001E-4068-8155-7941C1ABAB48}" destId="{7541DD64-5C81-4E7F-84D3-2070A4A04004}" srcOrd="5" destOrd="0" presId="urn:microsoft.com/office/officeart/2009/layout/CircleArrowProcess"/>
    <dgm:cxn modelId="{0BBDAB96-A468-40F5-914E-0F08943D0EC2}" type="presParOf" srcId="{1F228C99-001E-4068-8155-7941C1ABAB48}" destId="{426E87D8-FACC-42E5-81B9-AB83CA213E62}" srcOrd="6" destOrd="0" presId="urn:microsoft.com/office/officeart/2009/layout/CircleArrowProcess"/>
    <dgm:cxn modelId="{1474EE52-B8A0-41FF-A768-E9F97846EB42}" type="presParOf" srcId="{426E87D8-FACC-42E5-81B9-AB83CA213E62}" destId="{A7D24A80-D12A-4273-A3DF-563E90969DBB}" srcOrd="0" destOrd="0" presId="urn:microsoft.com/office/officeart/2009/layout/CircleArrowProcess"/>
    <dgm:cxn modelId="{0FC69285-1485-440D-966F-6DA488E1F9A1}" type="presParOf" srcId="{1F228C99-001E-4068-8155-7941C1ABAB48}" destId="{9324B7D3-B2B0-4B18-8C3F-EE9D9E0E80E8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AD1AEF-0658-401D-AADD-F3E838F7DFC6}" type="doc">
      <dgm:prSet loTypeId="urn:microsoft.com/office/officeart/2005/8/layout/pyramid1" loCatId="pyramid" qsTypeId="urn:microsoft.com/office/officeart/2005/8/quickstyle/simple5" qsCatId="simple" csTypeId="urn:microsoft.com/office/officeart/2005/8/colors/accent3_5" csCatId="accent3" phldr="1"/>
      <dgm:spPr/>
    </dgm:pt>
    <dgm:pt modelId="{472715A1-58A5-4FCC-B4CD-08FCE88DB507}">
      <dgm:prSet phldrT="[Текст]" custT="1"/>
      <dgm:spPr/>
      <dgm:t>
        <a:bodyPr/>
        <a:lstStyle/>
        <a:p>
          <a:pPr algn="ctr"/>
          <a:endParaRPr lang="ru-RU" sz="1800" dirty="0" smtClean="0">
            <a:latin typeface="Times New Roman" pitchFamily="18" charset="0"/>
            <a:cs typeface="Times New Roman" pitchFamily="18" charset="0"/>
          </a:endParaRPr>
        </a:p>
        <a:p>
          <a:pPr algn="ctr"/>
          <a:endParaRPr lang="ru-RU" sz="1800" dirty="0" smtClean="0">
            <a:latin typeface="Times New Roman" pitchFamily="18" charset="0"/>
            <a:cs typeface="Times New Roman" pitchFamily="18" charset="0"/>
          </a:endParaRPr>
        </a:p>
        <a:p>
          <a:pPr algn="ctr"/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Финансовый</a:t>
          </a:r>
        </a:p>
        <a:p>
          <a:pPr algn="ctr"/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контроль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DC3B5095-9991-49C5-8728-ABBF98131091}" type="parTrans" cxnId="{370A602B-6887-447D-8303-8D3E26AEBA68}">
      <dgm:prSet/>
      <dgm:spPr/>
      <dgm:t>
        <a:bodyPr/>
        <a:lstStyle/>
        <a:p>
          <a:endParaRPr lang="ru-RU"/>
        </a:p>
      </dgm:t>
    </dgm:pt>
    <dgm:pt modelId="{2BE6FB51-8350-491D-A484-B9D69BD3201E}" type="sibTrans" cxnId="{370A602B-6887-447D-8303-8D3E26AEBA68}">
      <dgm:prSet/>
      <dgm:spPr/>
      <dgm:t>
        <a:bodyPr/>
        <a:lstStyle/>
        <a:p>
          <a:endParaRPr lang="ru-RU"/>
        </a:p>
      </dgm:t>
    </dgm:pt>
    <dgm:pt modelId="{729D4C17-8732-4B5A-B390-BF080FDFE3BB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Составление бюджетной отчетности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58F08AFF-0968-4861-9B27-D1D773AEC34B}" type="parTrans" cxnId="{47825059-623F-485F-A3FD-497F689E3594}">
      <dgm:prSet/>
      <dgm:spPr/>
      <dgm:t>
        <a:bodyPr/>
        <a:lstStyle/>
        <a:p>
          <a:endParaRPr lang="ru-RU"/>
        </a:p>
      </dgm:t>
    </dgm:pt>
    <dgm:pt modelId="{6F4800CB-7834-49D4-B1CD-55C60B9DADB4}" type="sibTrans" cxnId="{47825059-623F-485F-A3FD-497F689E3594}">
      <dgm:prSet/>
      <dgm:spPr/>
      <dgm:t>
        <a:bodyPr/>
        <a:lstStyle/>
        <a:p>
          <a:endParaRPr lang="ru-RU"/>
        </a:p>
      </dgm:t>
    </dgm:pt>
    <dgm:pt modelId="{AE45268D-551B-42ED-A356-564DF5C950A5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Исполнение бюджета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4ADDEE74-3132-42B3-B998-228ACB55F8F1}" type="parTrans" cxnId="{F1EB9039-9851-4B74-A702-A721F99399D4}">
      <dgm:prSet/>
      <dgm:spPr/>
      <dgm:t>
        <a:bodyPr/>
        <a:lstStyle/>
        <a:p>
          <a:endParaRPr lang="ru-RU"/>
        </a:p>
      </dgm:t>
    </dgm:pt>
    <dgm:pt modelId="{CFE326FD-D360-49E1-B3B9-5A40EA8F2E46}" type="sibTrans" cxnId="{F1EB9039-9851-4B74-A702-A721F99399D4}">
      <dgm:prSet/>
      <dgm:spPr/>
      <dgm:t>
        <a:bodyPr/>
        <a:lstStyle/>
        <a:p>
          <a:endParaRPr lang="ru-RU"/>
        </a:p>
      </dgm:t>
    </dgm:pt>
    <dgm:pt modelId="{4A397713-76EE-4D2B-A2DD-E2857F94B50A}">
      <dgm:prSet custT="1"/>
      <dgm:spPr/>
      <dgm:t>
        <a:bodyPr/>
        <a:lstStyle/>
        <a:p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Рассмотрение и утверждение бюджета</a:t>
          </a:r>
          <a:endParaRPr lang="ru-RU" sz="2800" dirty="0">
            <a:latin typeface="Times New Roman" pitchFamily="18" charset="0"/>
            <a:cs typeface="Times New Roman" pitchFamily="18" charset="0"/>
          </a:endParaRPr>
        </a:p>
      </dgm:t>
    </dgm:pt>
    <dgm:pt modelId="{CF4CD6D1-D718-418B-85E1-DDACF128EC5B}" type="parTrans" cxnId="{2466567F-28EF-4413-A34D-860386AE62A2}">
      <dgm:prSet/>
      <dgm:spPr/>
      <dgm:t>
        <a:bodyPr/>
        <a:lstStyle/>
        <a:p>
          <a:endParaRPr lang="ru-RU"/>
        </a:p>
      </dgm:t>
    </dgm:pt>
    <dgm:pt modelId="{81D7A2F2-B56F-4FE7-8DD3-AB3FADC8CA2B}" type="sibTrans" cxnId="{2466567F-28EF-4413-A34D-860386AE62A2}">
      <dgm:prSet/>
      <dgm:spPr/>
      <dgm:t>
        <a:bodyPr/>
        <a:lstStyle/>
        <a:p>
          <a:endParaRPr lang="ru-RU"/>
        </a:p>
      </dgm:t>
    </dgm:pt>
    <dgm:pt modelId="{40B394C6-D1CC-4487-9EB4-6604BC9D102A}">
      <dgm:prSet custT="1"/>
      <dgm:spPr/>
      <dgm:t>
        <a:bodyPr/>
        <a:lstStyle/>
        <a:p>
          <a:r>
            <a:rPr lang="ru-RU" sz="3200" dirty="0" smtClean="0">
              <a:latin typeface="Times New Roman" pitchFamily="18" charset="0"/>
              <a:cs typeface="Times New Roman" pitchFamily="18" charset="0"/>
            </a:rPr>
            <a:t>Составление проекта бюджета (планирование)</a:t>
          </a:r>
          <a:endParaRPr lang="ru-RU" sz="3200" dirty="0">
            <a:latin typeface="Times New Roman" pitchFamily="18" charset="0"/>
            <a:cs typeface="Times New Roman" pitchFamily="18" charset="0"/>
          </a:endParaRPr>
        </a:p>
      </dgm:t>
    </dgm:pt>
    <dgm:pt modelId="{964442CB-6456-4153-8EE6-5182F42DB2EC}" type="parTrans" cxnId="{50811149-E157-43CC-A1BE-E1489EF55D23}">
      <dgm:prSet/>
      <dgm:spPr/>
      <dgm:t>
        <a:bodyPr/>
        <a:lstStyle/>
        <a:p>
          <a:endParaRPr lang="ru-RU"/>
        </a:p>
      </dgm:t>
    </dgm:pt>
    <dgm:pt modelId="{2555E17D-1DB6-4B62-9E71-D676D45D40BC}" type="sibTrans" cxnId="{50811149-E157-43CC-A1BE-E1489EF55D23}">
      <dgm:prSet/>
      <dgm:spPr/>
      <dgm:t>
        <a:bodyPr/>
        <a:lstStyle/>
        <a:p>
          <a:endParaRPr lang="ru-RU"/>
        </a:p>
      </dgm:t>
    </dgm:pt>
    <dgm:pt modelId="{3FA8A6A6-7421-4384-A9BD-FA9336D954AC}" type="pres">
      <dgm:prSet presAssocID="{B9AD1AEF-0658-401D-AADD-F3E838F7DFC6}" presName="Name0" presStyleCnt="0">
        <dgm:presLayoutVars>
          <dgm:dir/>
          <dgm:animLvl val="lvl"/>
          <dgm:resizeHandles val="exact"/>
        </dgm:presLayoutVars>
      </dgm:prSet>
      <dgm:spPr/>
    </dgm:pt>
    <dgm:pt modelId="{B5CCD1FF-2DB3-4DC0-81A1-196B6A08E997}" type="pres">
      <dgm:prSet presAssocID="{472715A1-58A5-4FCC-B4CD-08FCE88DB507}" presName="Name8" presStyleCnt="0"/>
      <dgm:spPr/>
    </dgm:pt>
    <dgm:pt modelId="{1D99C107-97CA-45E1-8E42-9D9BA027F884}" type="pres">
      <dgm:prSet presAssocID="{472715A1-58A5-4FCC-B4CD-08FCE88DB507}" presName="level" presStyleLbl="node1" presStyleIdx="0" presStyleCnt="5" custScaleX="99377" custScaleY="16333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EB10D4-A5E7-4796-BDEE-D5ADAB19FCCA}" type="pres">
      <dgm:prSet presAssocID="{472715A1-58A5-4FCC-B4CD-08FCE88DB50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75F561-4599-4CBA-81BE-80291DD03461}" type="pres">
      <dgm:prSet presAssocID="{729D4C17-8732-4B5A-B390-BF080FDFE3BB}" presName="Name8" presStyleCnt="0"/>
      <dgm:spPr/>
    </dgm:pt>
    <dgm:pt modelId="{61FD86FB-7222-46D7-9F11-7828BE618AF5}" type="pres">
      <dgm:prSet presAssocID="{729D4C17-8732-4B5A-B390-BF080FDFE3BB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E6BCCD-037B-456F-BF6D-D3739A944E2F}" type="pres">
      <dgm:prSet presAssocID="{729D4C17-8732-4B5A-B390-BF080FDFE3B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F8C50A-975E-4722-9F9D-5ADF2F7DFA1B}" type="pres">
      <dgm:prSet presAssocID="{AE45268D-551B-42ED-A356-564DF5C950A5}" presName="Name8" presStyleCnt="0"/>
      <dgm:spPr/>
    </dgm:pt>
    <dgm:pt modelId="{C06CC53D-9CC3-48CD-B513-12748DB58F42}" type="pres">
      <dgm:prSet presAssocID="{AE45268D-551B-42ED-A356-564DF5C950A5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34DA71-1B5F-43EF-9F56-5921D4D11CBF}" type="pres">
      <dgm:prSet presAssocID="{AE45268D-551B-42ED-A356-564DF5C950A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56D80E-3861-4BC3-8173-0504E5995E87}" type="pres">
      <dgm:prSet presAssocID="{4A397713-76EE-4D2B-A2DD-E2857F94B50A}" presName="Name8" presStyleCnt="0"/>
      <dgm:spPr/>
    </dgm:pt>
    <dgm:pt modelId="{8249A78C-79D2-49DC-932B-A233E95AE057}" type="pres">
      <dgm:prSet presAssocID="{4A397713-76EE-4D2B-A2DD-E2857F94B50A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31DBA8-46DF-4D12-AADC-9E913F804BC5}" type="pres">
      <dgm:prSet presAssocID="{4A397713-76EE-4D2B-A2DD-E2857F94B50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2997D1-4AFA-4C91-8D72-A9F9D7DB9D01}" type="pres">
      <dgm:prSet presAssocID="{40B394C6-D1CC-4487-9EB4-6604BC9D102A}" presName="Name8" presStyleCnt="0"/>
      <dgm:spPr/>
    </dgm:pt>
    <dgm:pt modelId="{996E3952-619B-45A1-BF67-5DE4BA2FF0CE}" type="pres">
      <dgm:prSet presAssocID="{40B394C6-D1CC-4487-9EB4-6604BC9D102A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96C052-180E-4EAA-8279-725646719F96}" type="pres">
      <dgm:prSet presAssocID="{40B394C6-D1CC-4487-9EB4-6604BC9D102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6F1B77-6C57-4CFC-A1D5-A3C32DB5E453}" type="presOf" srcId="{40B394C6-D1CC-4487-9EB4-6604BC9D102A}" destId="{8A96C052-180E-4EAA-8279-725646719F96}" srcOrd="1" destOrd="0" presId="urn:microsoft.com/office/officeart/2005/8/layout/pyramid1"/>
    <dgm:cxn modelId="{50811149-E157-43CC-A1BE-E1489EF55D23}" srcId="{B9AD1AEF-0658-401D-AADD-F3E838F7DFC6}" destId="{40B394C6-D1CC-4487-9EB4-6604BC9D102A}" srcOrd="4" destOrd="0" parTransId="{964442CB-6456-4153-8EE6-5182F42DB2EC}" sibTransId="{2555E17D-1DB6-4B62-9E71-D676D45D40BC}"/>
    <dgm:cxn modelId="{19F34FA2-5E13-4034-B1CD-92A59F313238}" type="presOf" srcId="{40B394C6-D1CC-4487-9EB4-6604BC9D102A}" destId="{996E3952-619B-45A1-BF67-5DE4BA2FF0CE}" srcOrd="0" destOrd="0" presId="urn:microsoft.com/office/officeart/2005/8/layout/pyramid1"/>
    <dgm:cxn modelId="{295A5791-210C-46B6-BE61-3F89EDDE517F}" type="presOf" srcId="{4A397713-76EE-4D2B-A2DD-E2857F94B50A}" destId="{7931DBA8-46DF-4D12-AADC-9E913F804BC5}" srcOrd="1" destOrd="0" presId="urn:microsoft.com/office/officeart/2005/8/layout/pyramid1"/>
    <dgm:cxn modelId="{DF5AD65D-88C0-4F0E-ACF2-4E1D6D0B971D}" type="presOf" srcId="{472715A1-58A5-4FCC-B4CD-08FCE88DB507}" destId="{88EB10D4-A5E7-4796-BDEE-D5ADAB19FCCA}" srcOrd="1" destOrd="0" presId="urn:microsoft.com/office/officeart/2005/8/layout/pyramid1"/>
    <dgm:cxn modelId="{47825059-623F-485F-A3FD-497F689E3594}" srcId="{B9AD1AEF-0658-401D-AADD-F3E838F7DFC6}" destId="{729D4C17-8732-4B5A-B390-BF080FDFE3BB}" srcOrd="1" destOrd="0" parTransId="{58F08AFF-0968-4861-9B27-D1D773AEC34B}" sibTransId="{6F4800CB-7834-49D4-B1CD-55C60B9DADB4}"/>
    <dgm:cxn modelId="{370A602B-6887-447D-8303-8D3E26AEBA68}" srcId="{B9AD1AEF-0658-401D-AADD-F3E838F7DFC6}" destId="{472715A1-58A5-4FCC-B4CD-08FCE88DB507}" srcOrd="0" destOrd="0" parTransId="{DC3B5095-9991-49C5-8728-ABBF98131091}" sibTransId="{2BE6FB51-8350-491D-A484-B9D69BD3201E}"/>
    <dgm:cxn modelId="{77852E5D-CD47-4D79-92DB-780108CEE27A}" type="presOf" srcId="{AE45268D-551B-42ED-A356-564DF5C950A5}" destId="{C06CC53D-9CC3-48CD-B513-12748DB58F42}" srcOrd="0" destOrd="0" presId="urn:microsoft.com/office/officeart/2005/8/layout/pyramid1"/>
    <dgm:cxn modelId="{A1A0627F-DF0B-40D1-B121-5D0C85DC9A51}" type="presOf" srcId="{472715A1-58A5-4FCC-B4CD-08FCE88DB507}" destId="{1D99C107-97CA-45E1-8E42-9D9BA027F884}" srcOrd="0" destOrd="0" presId="urn:microsoft.com/office/officeart/2005/8/layout/pyramid1"/>
    <dgm:cxn modelId="{062C5F79-57F9-486C-81CA-6B51DAC1164A}" type="presOf" srcId="{729D4C17-8732-4B5A-B390-BF080FDFE3BB}" destId="{61FD86FB-7222-46D7-9F11-7828BE618AF5}" srcOrd="0" destOrd="0" presId="urn:microsoft.com/office/officeart/2005/8/layout/pyramid1"/>
    <dgm:cxn modelId="{882B7ABD-FAA2-4532-A476-9B3374AFCDD7}" type="presOf" srcId="{B9AD1AEF-0658-401D-AADD-F3E838F7DFC6}" destId="{3FA8A6A6-7421-4384-A9BD-FA9336D954AC}" srcOrd="0" destOrd="0" presId="urn:microsoft.com/office/officeart/2005/8/layout/pyramid1"/>
    <dgm:cxn modelId="{F1EB9039-9851-4B74-A702-A721F99399D4}" srcId="{B9AD1AEF-0658-401D-AADD-F3E838F7DFC6}" destId="{AE45268D-551B-42ED-A356-564DF5C950A5}" srcOrd="2" destOrd="0" parTransId="{4ADDEE74-3132-42B3-B998-228ACB55F8F1}" sibTransId="{CFE326FD-D360-49E1-B3B9-5A40EA8F2E46}"/>
    <dgm:cxn modelId="{95528E94-0E94-42FE-AA2E-017E01C219B9}" type="presOf" srcId="{729D4C17-8732-4B5A-B390-BF080FDFE3BB}" destId="{B8E6BCCD-037B-456F-BF6D-D3739A944E2F}" srcOrd="1" destOrd="0" presId="urn:microsoft.com/office/officeart/2005/8/layout/pyramid1"/>
    <dgm:cxn modelId="{2466567F-28EF-4413-A34D-860386AE62A2}" srcId="{B9AD1AEF-0658-401D-AADD-F3E838F7DFC6}" destId="{4A397713-76EE-4D2B-A2DD-E2857F94B50A}" srcOrd="3" destOrd="0" parTransId="{CF4CD6D1-D718-418B-85E1-DDACF128EC5B}" sibTransId="{81D7A2F2-B56F-4FE7-8DD3-AB3FADC8CA2B}"/>
    <dgm:cxn modelId="{B2B108A6-5546-47FC-A081-54E0A6B9F22B}" type="presOf" srcId="{4A397713-76EE-4D2B-A2DD-E2857F94B50A}" destId="{8249A78C-79D2-49DC-932B-A233E95AE057}" srcOrd="0" destOrd="0" presId="urn:microsoft.com/office/officeart/2005/8/layout/pyramid1"/>
    <dgm:cxn modelId="{B0C0A744-AD8E-44C7-9B26-6F52566F7187}" type="presOf" srcId="{AE45268D-551B-42ED-A356-564DF5C950A5}" destId="{F034DA71-1B5F-43EF-9F56-5921D4D11CBF}" srcOrd="1" destOrd="0" presId="urn:microsoft.com/office/officeart/2005/8/layout/pyramid1"/>
    <dgm:cxn modelId="{BC453849-8B7F-4784-AE3C-4D94826E9275}" type="presParOf" srcId="{3FA8A6A6-7421-4384-A9BD-FA9336D954AC}" destId="{B5CCD1FF-2DB3-4DC0-81A1-196B6A08E997}" srcOrd="0" destOrd="0" presId="urn:microsoft.com/office/officeart/2005/8/layout/pyramid1"/>
    <dgm:cxn modelId="{724326B2-C271-4797-B74A-C927E5C37DBD}" type="presParOf" srcId="{B5CCD1FF-2DB3-4DC0-81A1-196B6A08E997}" destId="{1D99C107-97CA-45E1-8E42-9D9BA027F884}" srcOrd="0" destOrd="0" presId="urn:microsoft.com/office/officeart/2005/8/layout/pyramid1"/>
    <dgm:cxn modelId="{BAC83B79-CBE4-4C12-BB7B-0557BCF8D0A0}" type="presParOf" srcId="{B5CCD1FF-2DB3-4DC0-81A1-196B6A08E997}" destId="{88EB10D4-A5E7-4796-BDEE-D5ADAB19FCCA}" srcOrd="1" destOrd="0" presId="urn:microsoft.com/office/officeart/2005/8/layout/pyramid1"/>
    <dgm:cxn modelId="{8D43449B-5208-4D37-9228-51BBBF986A1A}" type="presParOf" srcId="{3FA8A6A6-7421-4384-A9BD-FA9336D954AC}" destId="{CF75F561-4599-4CBA-81BE-80291DD03461}" srcOrd="1" destOrd="0" presId="urn:microsoft.com/office/officeart/2005/8/layout/pyramid1"/>
    <dgm:cxn modelId="{72CB49E0-55FB-4E09-83F2-FFB7A8A36E8A}" type="presParOf" srcId="{CF75F561-4599-4CBA-81BE-80291DD03461}" destId="{61FD86FB-7222-46D7-9F11-7828BE618AF5}" srcOrd="0" destOrd="0" presId="urn:microsoft.com/office/officeart/2005/8/layout/pyramid1"/>
    <dgm:cxn modelId="{3750E220-E697-458E-A232-15019291ED50}" type="presParOf" srcId="{CF75F561-4599-4CBA-81BE-80291DD03461}" destId="{B8E6BCCD-037B-456F-BF6D-D3739A944E2F}" srcOrd="1" destOrd="0" presId="urn:microsoft.com/office/officeart/2005/8/layout/pyramid1"/>
    <dgm:cxn modelId="{93253398-0CCC-4F94-B66B-F6F2F597BE64}" type="presParOf" srcId="{3FA8A6A6-7421-4384-A9BD-FA9336D954AC}" destId="{3FF8C50A-975E-4722-9F9D-5ADF2F7DFA1B}" srcOrd="2" destOrd="0" presId="urn:microsoft.com/office/officeart/2005/8/layout/pyramid1"/>
    <dgm:cxn modelId="{20A5A097-72D9-4AB1-81A1-5E4A1CD402F1}" type="presParOf" srcId="{3FF8C50A-975E-4722-9F9D-5ADF2F7DFA1B}" destId="{C06CC53D-9CC3-48CD-B513-12748DB58F42}" srcOrd="0" destOrd="0" presId="urn:microsoft.com/office/officeart/2005/8/layout/pyramid1"/>
    <dgm:cxn modelId="{94196F67-0561-487A-9ECE-0E6AFE4C0F80}" type="presParOf" srcId="{3FF8C50A-975E-4722-9F9D-5ADF2F7DFA1B}" destId="{F034DA71-1B5F-43EF-9F56-5921D4D11CBF}" srcOrd="1" destOrd="0" presId="urn:microsoft.com/office/officeart/2005/8/layout/pyramid1"/>
    <dgm:cxn modelId="{653C6B6B-68C2-4FFA-B83C-30F2D53FE0AB}" type="presParOf" srcId="{3FA8A6A6-7421-4384-A9BD-FA9336D954AC}" destId="{E156D80E-3861-4BC3-8173-0504E5995E87}" srcOrd="3" destOrd="0" presId="urn:microsoft.com/office/officeart/2005/8/layout/pyramid1"/>
    <dgm:cxn modelId="{32080115-22CA-4E4A-9A7C-633C93AEC4C9}" type="presParOf" srcId="{E156D80E-3861-4BC3-8173-0504E5995E87}" destId="{8249A78C-79D2-49DC-932B-A233E95AE057}" srcOrd="0" destOrd="0" presId="urn:microsoft.com/office/officeart/2005/8/layout/pyramid1"/>
    <dgm:cxn modelId="{1F2F3D9B-9F94-4106-9639-98943B7446B1}" type="presParOf" srcId="{E156D80E-3861-4BC3-8173-0504E5995E87}" destId="{7931DBA8-46DF-4D12-AADC-9E913F804BC5}" srcOrd="1" destOrd="0" presId="urn:microsoft.com/office/officeart/2005/8/layout/pyramid1"/>
    <dgm:cxn modelId="{F70FCF93-F02A-4C5B-ACA8-B98E50AAF536}" type="presParOf" srcId="{3FA8A6A6-7421-4384-A9BD-FA9336D954AC}" destId="{EB2997D1-4AFA-4C91-8D72-A9F9D7DB9D01}" srcOrd="4" destOrd="0" presId="urn:microsoft.com/office/officeart/2005/8/layout/pyramid1"/>
    <dgm:cxn modelId="{D41CC9F5-30F8-4BDF-A10F-CB0CCA788E67}" type="presParOf" srcId="{EB2997D1-4AFA-4C91-8D72-A9F9D7DB9D01}" destId="{996E3952-619B-45A1-BF67-5DE4BA2FF0CE}" srcOrd="0" destOrd="0" presId="urn:microsoft.com/office/officeart/2005/8/layout/pyramid1"/>
    <dgm:cxn modelId="{47DECA9A-2AE5-4660-A616-B017B2C5BE39}" type="presParOf" srcId="{EB2997D1-4AFA-4C91-8D72-A9F9D7DB9D01}" destId="{8A96C052-180E-4EAA-8279-725646719F96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B7A5A95-502A-4321-9DE0-3E13B67322CB}" type="doc">
      <dgm:prSet loTypeId="urn:microsoft.com/office/officeart/2005/8/layout/vProcess5" loCatId="process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ru-RU"/>
        </a:p>
      </dgm:t>
    </dgm:pt>
    <dgm:pt modelId="{7FEF0A86-F06A-4AC8-BDDF-B2D12F030B1B}">
      <dgm:prSet phldrT="[Текст]" custT="1"/>
      <dgm:spPr/>
      <dgm:t>
        <a:bodyPr/>
        <a:lstStyle/>
        <a:p>
          <a:pPr algn="just"/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Составление проекта доходной части бюджета, в т. ч. налоговых и неналоговых доходов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36E9CC5-963C-4F42-AAA0-0A66FB7530B1}" type="parTrans" cxnId="{A50B671C-F1D3-427A-9FFA-FFAE0561E21F}">
      <dgm:prSet/>
      <dgm:spPr/>
      <dgm:t>
        <a:bodyPr/>
        <a:lstStyle/>
        <a:p>
          <a:endParaRPr lang="ru-RU"/>
        </a:p>
      </dgm:t>
    </dgm:pt>
    <dgm:pt modelId="{8B847276-8D7C-48A2-82A9-67FE9AA8878E}" type="sibTrans" cxnId="{A50B671C-F1D3-427A-9FFA-FFAE0561E21F}">
      <dgm:prSet/>
      <dgm:spPr/>
      <dgm:t>
        <a:bodyPr/>
        <a:lstStyle/>
        <a:p>
          <a:endParaRPr lang="ru-RU"/>
        </a:p>
      </dgm:t>
    </dgm:pt>
    <dgm:pt modelId="{5783A095-3297-4EAB-8115-D7E674109A1A}">
      <dgm:prSet phldrT="[Текст]" custT="1"/>
      <dgm:spPr/>
      <dgm:t>
        <a:bodyPr/>
        <a:lstStyle/>
        <a:p>
          <a:pPr algn="just"/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Планирование ассигнований, расчет расходов бюджета по статьям классификации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83B226D-4948-4EC8-A881-A768180977E2}" type="parTrans" cxnId="{E6365E28-9918-45E3-8C9F-16A5FF25F623}">
      <dgm:prSet/>
      <dgm:spPr/>
      <dgm:t>
        <a:bodyPr/>
        <a:lstStyle/>
        <a:p>
          <a:endParaRPr lang="ru-RU"/>
        </a:p>
      </dgm:t>
    </dgm:pt>
    <dgm:pt modelId="{E68A1BF4-6CC4-4AF6-B3CF-ECDA5E5D75BB}" type="sibTrans" cxnId="{E6365E28-9918-45E3-8C9F-16A5FF25F623}">
      <dgm:prSet/>
      <dgm:spPr/>
      <dgm:t>
        <a:bodyPr/>
        <a:lstStyle/>
        <a:p>
          <a:endParaRPr lang="ru-RU"/>
        </a:p>
      </dgm:t>
    </dgm:pt>
    <dgm:pt modelId="{C5E49D47-6005-44E5-A7D3-A52E6CA0836A}">
      <dgm:prSet phldrT="[Текст]" custT="1"/>
      <dgm:spPr/>
      <dgm:t>
        <a:bodyPr/>
        <a:lstStyle/>
        <a:p>
          <a:pPr algn="just"/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Определение размера дефицита и источников его  покрытия, разработка программы заимствований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E2F00A1-7BD0-4B7A-942C-164841C6EEC1}" type="parTrans" cxnId="{55C8A482-AC42-4E78-9D8F-3014425EFA04}">
      <dgm:prSet/>
      <dgm:spPr/>
      <dgm:t>
        <a:bodyPr/>
        <a:lstStyle/>
        <a:p>
          <a:endParaRPr lang="ru-RU"/>
        </a:p>
      </dgm:t>
    </dgm:pt>
    <dgm:pt modelId="{0BE0B403-D44C-4DF3-B6DB-E0DBCFD738D0}" type="sibTrans" cxnId="{55C8A482-AC42-4E78-9D8F-3014425EFA04}">
      <dgm:prSet/>
      <dgm:spPr/>
      <dgm:t>
        <a:bodyPr/>
        <a:lstStyle/>
        <a:p>
          <a:endParaRPr lang="ru-RU"/>
        </a:p>
      </dgm:t>
    </dgm:pt>
    <dgm:pt modelId="{C3022388-DBB8-4333-8DBA-E96EBAC207E3}">
      <dgm:prSet phldrT="[Текст]" custT="1"/>
      <dgm:spPr/>
      <dgm:t>
        <a:bodyPr/>
        <a:lstStyle/>
        <a:p>
          <a:pPr algn="just"/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Формирование пакета документов, направляемых одновременно с проектом бюджета в Собрание представителей Большесельского муниципального района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C9DA530-44DE-4916-A9EA-314F7E6695A4}" type="parTrans" cxnId="{C944BC55-692D-4BC7-A8FE-F7DC433EBDFA}">
      <dgm:prSet/>
      <dgm:spPr/>
      <dgm:t>
        <a:bodyPr/>
        <a:lstStyle/>
        <a:p>
          <a:endParaRPr lang="ru-RU"/>
        </a:p>
      </dgm:t>
    </dgm:pt>
    <dgm:pt modelId="{9C81168B-76B3-4980-B6F1-837C0517E359}" type="sibTrans" cxnId="{C944BC55-692D-4BC7-A8FE-F7DC433EBDFA}">
      <dgm:prSet/>
      <dgm:spPr/>
      <dgm:t>
        <a:bodyPr/>
        <a:lstStyle/>
        <a:p>
          <a:endParaRPr lang="ru-RU"/>
        </a:p>
      </dgm:t>
    </dgm:pt>
    <dgm:pt modelId="{F08FAD94-4F4E-48AC-AF03-ABD9E1223856}" type="pres">
      <dgm:prSet presAssocID="{0B7A5A95-502A-4321-9DE0-3E13B67322CB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D226BBD-418C-4ACB-8819-34896BEEDF24}" type="pres">
      <dgm:prSet presAssocID="{0B7A5A95-502A-4321-9DE0-3E13B67322CB}" presName="dummyMaxCanvas" presStyleCnt="0">
        <dgm:presLayoutVars/>
      </dgm:prSet>
      <dgm:spPr/>
    </dgm:pt>
    <dgm:pt modelId="{4D52A5EB-EB88-402F-9A78-900012B941A9}" type="pres">
      <dgm:prSet presAssocID="{0B7A5A95-502A-4321-9DE0-3E13B67322CB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C762C5-3DB1-42A0-A6C0-6BB62EF5E10E}" type="pres">
      <dgm:prSet presAssocID="{0B7A5A95-502A-4321-9DE0-3E13B67322CB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43E738-DA29-4ADE-AA37-7425AF191288}" type="pres">
      <dgm:prSet presAssocID="{0B7A5A95-502A-4321-9DE0-3E13B67322CB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9D0013-7FB8-418E-B437-F66194DAE84C}" type="pres">
      <dgm:prSet presAssocID="{0B7A5A95-502A-4321-9DE0-3E13B67322CB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4C154E-D15E-4F4F-B3A1-B2B53DA36394}" type="pres">
      <dgm:prSet presAssocID="{0B7A5A95-502A-4321-9DE0-3E13B67322CB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51B709-8B36-4F40-AB81-4DE599F13C40}" type="pres">
      <dgm:prSet presAssocID="{0B7A5A95-502A-4321-9DE0-3E13B67322CB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2E2075-D4B3-4126-8F70-F251F4A79BAF}" type="pres">
      <dgm:prSet presAssocID="{0B7A5A95-502A-4321-9DE0-3E13B67322CB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B3B6A5-170F-4459-AA04-807497000C62}" type="pres">
      <dgm:prSet presAssocID="{0B7A5A95-502A-4321-9DE0-3E13B67322CB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522F57-F0C6-4491-AB63-55E4E17C4C2E}" type="pres">
      <dgm:prSet presAssocID="{0B7A5A95-502A-4321-9DE0-3E13B67322CB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3F9205-C42D-4A8D-A760-90316944024A}" type="pres">
      <dgm:prSet presAssocID="{0B7A5A95-502A-4321-9DE0-3E13B67322CB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6921EB-28FB-4DB8-B997-B0138CDD9386}" type="pres">
      <dgm:prSet presAssocID="{0B7A5A95-502A-4321-9DE0-3E13B67322CB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FD92813-6D48-4B89-805E-9A573B0B17B4}" type="presOf" srcId="{0BE0B403-D44C-4DF3-B6DB-E0DBCFD738D0}" destId="{BE2E2075-D4B3-4126-8F70-F251F4A79BAF}" srcOrd="0" destOrd="0" presId="urn:microsoft.com/office/officeart/2005/8/layout/vProcess5"/>
    <dgm:cxn modelId="{8DA8994D-F7D6-402B-B583-D21E6A4FC6BF}" type="presOf" srcId="{E68A1BF4-6CC4-4AF6-B3CF-ECDA5E5D75BB}" destId="{D151B709-8B36-4F40-AB81-4DE599F13C40}" srcOrd="0" destOrd="0" presId="urn:microsoft.com/office/officeart/2005/8/layout/vProcess5"/>
    <dgm:cxn modelId="{BDB52CEB-3FE5-4803-8C9C-3AB60739F9A6}" type="presOf" srcId="{C3022388-DBB8-4333-8DBA-E96EBAC207E3}" destId="{9A9D0013-7FB8-418E-B437-F66194DAE84C}" srcOrd="0" destOrd="0" presId="urn:microsoft.com/office/officeart/2005/8/layout/vProcess5"/>
    <dgm:cxn modelId="{C944BC55-692D-4BC7-A8FE-F7DC433EBDFA}" srcId="{0B7A5A95-502A-4321-9DE0-3E13B67322CB}" destId="{C3022388-DBB8-4333-8DBA-E96EBAC207E3}" srcOrd="3" destOrd="0" parTransId="{AC9DA530-44DE-4916-A9EA-314F7E6695A4}" sibTransId="{9C81168B-76B3-4980-B6F1-837C0517E359}"/>
    <dgm:cxn modelId="{55C8A482-AC42-4E78-9D8F-3014425EFA04}" srcId="{0B7A5A95-502A-4321-9DE0-3E13B67322CB}" destId="{C5E49D47-6005-44E5-A7D3-A52E6CA0836A}" srcOrd="2" destOrd="0" parTransId="{AE2F00A1-7BD0-4B7A-942C-164841C6EEC1}" sibTransId="{0BE0B403-D44C-4DF3-B6DB-E0DBCFD738D0}"/>
    <dgm:cxn modelId="{78204CDA-0ADC-4E67-B9C1-9C5775F554DD}" type="presOf" srcId="{C5E49D47-6005-44E5-A7D3-A52E6CA0836A}" destId="{343F9205-C42D-4A8D-A760-90316944024A}" srcOrd="1" destOrd="0" presId="urn:microsoft.com/office/officeart/2005/8/layout/vProcess5"/>
    <dgm:cxn modelId="{A50B671C-F1D3-427A-9FFA-FFAE0561E21F}" srcId="{0B7A5A95-502A-4321-9DE0-3E13B67322CB}" destId="{7FEF0A86-F06A-4AC8-BDDF-B2D12F030B1B}" srcOrd="0" destOrd="0" parTransId="{536E9CC5-963C-4F42-AAA0-0A66FB7530B1}" sibTransId="{8B847276-8D7C-48A2-82A9-67FE9AA8878E}"/>
    <dgm:cxn modelId="{074C12BA-AAA0-4181-BF44-65505526034F}" type="presOf" srcId="{7FEF0A86-F06A-4AC8-BDDF-B2D12F030B1B}" destId="{4D52A5EB-EB88-402F-9A78-900012B941A9}" srcOrd="0" destOrd="0" presId="urn:microsoft.com/office/officeart/2005/8/layout/vProcess5"/>
    <dgm:cxn modelId="{B23D126F-279B-4078-8EA8-CF6DED262658}" type="presOf" srcId="{C5E49D47-6005-44E5-A7D3-A52E6CA0836A}" destId="{1543E738-DA29-4ADE-AA37-7425AF191288}" srcOrd="0" destOrd="0" presId="urn:microsoft.com/office/officeart/2005/8/layout/vProcess5"/>
    <dgm:cxn modelId="{554A1392-EB37-4F69-9408-01B7E0129E61}" type="presOf" srcId="{7FEF0A86-F06A-4AC8-BDDF-B2D12F030B1B}" destId="{54B3B6A5-170F-4459-AA04-807497000C62}" srcOrd="1" destOrd="0" presId="urn:microsoft.com/office/officeart/2005/8/layout/vProcess5"/>
    <dgm:cxn modelId="{A85BDDC9-D13F-423E-B7D7-3472F1F8AE45}" type="presOf" srcId="{C3022388-DBB8-4333-8DBA-E96EBAC207E3}" destId="{4F6921EB-28FB-4DB8-B997-B0138CDD9386}" srcOrd="1" destOrd="0" presId="urn:microsoft.com/office/officeart/2005/8/layout/vProcess5"/>
    <dgm:cxn modelId="{E5D56AE5-951B-42B5-B8F9-3E826A8EFDE6}" type="presOf" srcId="{0B7A5A95-502A-4321-9DE0-3E13B67322CB}" destId="{F08FAD94-4F4E-48AC-AF03-ABD9E1223856}" srcOrd="0" destOrd="0" presId="urn:microsoft.com/office/officeart/2005/8/layout/vProcess5"/>
    <dgm:cxn modelId="{A0F84570-ED3E-4856-871B-72FE60609915}" type="presOf" srcId="{5783A095-3297-4EAB-8115-D7E674109A1A}" destId="{F4C762C5-3DB1-42A0-A6C0-6BB62EF5E10E}" srcOrd="0" destOrd="0" presId="urn:microsoft.com/office/officeart/2005/8/layout/vProcess5"/>
    <dgm:cxn modelId="{E6365E28-9918-45E3-8C9F-16A5FF25F623}" srcId="{0B7A5A95-502A-4321-9DE0-3E13B67322CB}" destId="{5783A095-3297-4EAB-8115-D7E674109A1A}" srcOrd="1" destOrd="0" parTransId="{183B226D-4948-4EC8-A881-A768180977E2}" sibTransId="{E68A1BF4-6CC4-4AF6-B3CF-ECDA5E5D75BB}"/>
    <dgm:cxn modelId="{BBA5076E-3144-40D4-8B40-13877CF20318}" type="presOf" srcId="{8B847276-8D7C-48A2-82A9-67FE9AA8878E}" destId="{E24C154E-D15E-4F4F-B3A1-B2B53DA36394}" srcOrd="0" destOrd="0" presId="urn:microsoft.com/office/officeart/2005/8/layout/vProcess5"/>
    <dgm:cxn modelId="{801BB51B-7E97-4E6D-8EE0-A565A4CDB125}" type="presOf" srcId="{5783A095-3297-4EAB-8115-D7E674109A1A}" destId="{E9522F57-F0C6-4491-AB63-55E4E17C4C2E}" srcOrd="1" destOrd="0" presId="urn:microsoft.com/office/officeart/2005/8/layout/vProcess5"/>
    <dgm:cxn modelId="{6810AF20-8908-4E0E-B064-ED8AAD742B41}" type="presParOf" srcId="{F08FAD94-4F4E-48AC-AF03-ABD9E1223856}" destId="{7D226BBD-418C-4ACB-8819-34896BEEDF24}" srcOrd="0" destOrd="0" presId="urn:microsoft.com/office/officeart/2005/8/layout/vProcess5"/>
    <dgm:cxn modelId="{CCE3439D-A97E-42E5-84DE-A8DC5C7E6563}" type="presParOf" srcId="{F08FAD94-4F4E-48AC-AF03-ABD9E1223856}" destId="{4D52A5EB-EB88-402F-9A78-900012B941A9}" srcOrd="1" destOrd="0" presId="urn:microsoft.com/office/officeart/2005/8/layout/vProcess5"/>
    <dgm:cxn modelId="{3733FE6F-9DC1-4C5E-B202-072627A5768B}" type="presParOf" srcId="{F08FAD94-4F4E-48AC-AF03-ABD9E1223856}" destId="{F4C762C5-3DB1-42A0-A6C0-6BB62EF5E10E}" srcOrd="2" destOrd="0" presId="urn:microsoft.com/office/officeart/2005/8/layout/vProcess5"/>
    <dgm:cxn modelId="{41DEC7AD-9612-43D8-8B1C-A300B327E61D}" type="presParOf" srcId="{F08FAD94-4F4E-48AC-AF03-ABD9E1223856}" destId="{1543E738-DA29-4ADE-AA37-7425AF191288}" srcOrd="3" destOrd="0" presId="urn:microsoft.com/office/officeart/2005/8/layout/vProcess5"/>
    <dgm:cxn modelId="{0D0FF11B-7E05-4FE8-AD4B-6CBA7315C1C0}" type="presParOf" srcId="{F08FAD94-4F4E-48AC-AF03-ABD9E1223856}" destId="{9A9D0013-7FB8-418E-B437-F66194DAE84C}" srcOrd="4" destOrd="0" presId="urn:microsoft.com/office/officeart/2005/8/layout/vProcess5"/>
    <dgm:cxn modelId="{3252CAAB-206A-479F-9482-6307C94BE6ED}" type="presParOf" srcId="{F08FAD94-4F4E-48AC-AF03-ABD9E1223856}" destId="{E24C154E-D15E-4F4F-B3A1-B2B53DA36394}" srcOrd="5" destOrd="0" presId="urn:microsoft.com/office/officeart/2005/8/layout/vProcess5"/>
    <dgm:cxn modelId="{A935848B-3E39-465C-9724-FC400CD95F60}" type="presParOf" srcId="{F08FAD94-4F4E-48AC-AF03-ABD9E1223856}" destId="{D151B709-8B36-4F40-AB81-4DE599F13C40}" srcOrd="6" destOrd="0" presId="urn:microsoft.com/office/officeart/2005/8/layout/vProcess5"/>
    <dgm:cxn modelId="{4F52129D-5EB1-46F4-8A12-A984AB42672B}" type="presParOf" srcId="{F08FAD94-4F4E-48AC-AF03-ABD9E1223856}" destId="{BE2E2075-D4B3-4126-8F70-F251F4A79BAF}" srcOrd="7" destOrd="0" presId="urn:microsoft.com/office/officeart/2005/8/layout/vProcess5"/>
    <dgm:cxn modelId="{A6AD39D9-D794-4453-9F00-2967CDFEE4CC}" type="presParOf" srcId="{F08FAD94-4F4E-48AC-AF03-ABD9E1223856}" destId="{54B3B6A5-170F-4459-AA04-807497000C62}" srcOrd="8" destOrd="0" presId="urn:microsoft.com/office/officeart/2005/8/layout/vProcess5"/>
    <dgm:cxn modelId="{E7627100-591C-4D6F-B098-05C09CA1AC96}" type="presParOf" srcId="{F08FAD94-4F4E-48AC-AF03-ABD9E1223856}" destId="{E9522F57-F0C6-4491-AB63-55E4E17C4C2E}" srcOrd="9" destOrd="0" presId="urn:microsoft.com/office/officeart/2005/8/layout/vProcess5"/>
    <dgm:cxn modelId="{3C3472FE-EBA2-4B0B-83C0-4C417F252423}" type="presParOf" srcId="{F08FAD94-4F4E-48AC-AF03-ABD9E1223856}" destId="{343F9205-C42D-4A8D-A760-90316944024A}" srcOrd="10" destOrd="0" presId="urn:microsoft.com/office/officeart/2005/8/layout/vProcess5"/>
    <dgm:cxn modelId="{BBEF1666-8E8F-47B4-8158-E561A85D6A2E}" type="presParOf" srcId="{F08FAD94-4F4E-48AC-AF03-ABD9E1223856}" destId="{4F6921EB-28FB-4DB8-B997-B0138CDD9386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7EDA1E9-D780-4B72-8B99-51BD5E08857B}" type="doc">
      <dgm:prSet loTypeId="urn:microsoft.com/office/officeart/2005/8/layout/vList5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CA1B9BEF-078E-45AF-99A0-C81B3A244E71}">
      <dgm:prSet phldrT="[Текст]"/>
      <dgm:spPr/>
      <dgm:t>
        <a:bodyPr/>
        <a:lstStyle/>
        <a:p>
          <a:r>
            <a: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Налоговые доходы</a:t>
          </a:r>
          <a:endParaRPr lang="ru-RU" dirty="0">
            <a:solidFill>
              <a:schemeClr val="bg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0773DBE-1B39-4932-996A-EA422B8A151A}" type="parTrans" cxnId="{CE391143-551C-44D6-BF3C-1553480F4CD9}">
      <dgm:prSet/>
      <dgm:spPr/>
      <dgm:t>
        <a:bodyPr/>
        <a:lstStyle/>
        <a:p>
          <a:endParaRPr lang="ru-RU"/>
        </a:p>
      </dgm:t>
    </dgm:pt>
    <dgm:pt modelId="{1396FEDE-7C00-4F15-B2C1-0B605D5BB2FF}" type="sibTrans" cxnId="{CE391143-551C-44D6-BF3C-1553480F4CD9}">
      <dgm:prSet/>
      <dgm:spPr/>
      <dgm:t>
        <a:bodyPr/>
        <a:lstStyle/>
        <a:p>
          <a:endParaRPr lang="ru-RU"/>
        </a:p>
      </dgm:t>
    </dgm:pt>
    <dgm:pt modelId="{493C342E-465C-4463-813E-5E4B96ED45EE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Поступления от уплаты налогов, предусмотренных Налоговым кодексом Российской Федерации, например: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E0913E5-C3BE-401A-A968-2BBE08E9384E}" type="parTrans" cxnId="{7FF6ECE3-B05A-47DF-BA2D-16B48053EE5A}">
      <dgm:prSet/>
      <dgm:spPr/>
      <dgm:t>
        <a:bodyPr/>
        <a:lstStyle/>
        <a:p>
          <a:endParaRPr lang="ru-RU"/>
        </a:p>
      </dgm:t>
    </dgm:pt>
    <dgm:pt modelId="{DF377BF5-BB16-45F3-8378-941BE31E1FAD}" type="sibTrans" cxnId="{7FF6ECE3-B05A-47DF-BA2D-16B48053EE5A}">
      <dgm:prSet/>
      <dgm:spPr/>
      <dgm:t>
        <a:bodyPr/>
        <a:lstStyle/>
        <a:p>
          <a:endParaRPr lang="ru-RU"/>
        </a:p>
      </dgm:t>
    </dgm:pt>
    <dgm:pt modelId="{977D4793-DD5E-4AEC-9F0E-452E2F4D2F66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- налоги на прибыль; доходы физических лиц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753C785-4FF1-466D-8859-DDF5EC7D8B47}" type="parTrans" cxnId="{A7FC935E-1513-4B4B-BEC2-E17A0C60AB61}">
      <dgm:prSet/>
      <dgm:spPr/>
      <dgm:t>
        <a:bodyPr/>
        <a:lstStyle/>
        <a:p>
          <a:endParaRPr lang="ru-RU"/>
        </a:p>
      </dgm:t>
    </dgm:pt>
    <dgm:pt modelId="{0DFAA008-6C9B-456E-86B1-566C86FBD520}" type="sibTrans" cxnId="{A7FC935E-1513-4B4B-BEC2-E17A0C60AB61}">
      <dgm:prSet/>
      <dgm:spPr/>
      <dgm:t>
        <a:bodyPr/>
        <a:lstStyle/>
        <a:p>
          <a:endParaRPr lang="ru-RU"/>
        </a:p>
      </dgm:t>
    </dgm:pt>
    <dgm:pt modelId="{73E2FAAF-0E06-4A54-9564-CC889E1EAF7A}">
      <dgm:prSet phldrT="[Текст]"/>
      <dgm:spPr/>
      <dgm:t>
        <a:bodyPr/>
        <a:lstStyle/>
        <a:p>
          <a:r>
            <a: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Неналоговые доходы </a:t>
          </a:r>
          <a:endParaRPr lang="ru-RU" dirty="0">
            <a:solidFill>
              <a:schemeClr val="bg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26AD8EE-BFEB-4743-913B-5277D9832DB4}" type="parTrans" cxnId="{45BB4320-CB9E-4631-81E5-1AEB4077BADF}">
      <dgm:prSet/>
      <dgm:spPr/>
      <dgm:t>
        <a:bodyPr/>
        <a:lstStyle/>
        <a:p>
          <a:endParaRPr lang="ru-RU"/>
        </a:p>
      </dgm:t>
    </dgm:pt>
    <dgm:pt modelId="{29037AAC-24E0-4E35-965C-CCD684FAF4B8}" type="sibTrans" cxnId="{45BB4320-CB9E-4631-81E5-1AEB4077BADF}">
      <dgm:prSet/>
      <dgm:spPr/>
      <dgm:t>
        <a:bodyPr/>
        <a:lstStyle/>
        <a:p>
          <a:endParaRPr lang="ru-RU"/>
        </a:p>
      </dgm:t>
    </dgm:pt>
    <dgm:pt modelId="{1DD12978-37D4-4949-A00F-F20953184735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Платежи в виде штрафов, санкций за нарушение законодательства, платежи за пользование имуществом государства, средства самообложения граждан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BEA94BC-EFCE-4015-BA53-6F1BDC8868D6}" type="parTrans" cxnId="{649AA323-AD5B-47B0-82ED-7140B307A824}">
      <dgm:prSet/>
      <dgm:spPr/>
      <dgm:t>
        <a:bodyPr/>
        <a:lstStyle/>
        <a:p>
          <a:endParaRPr lang="ru-RU"/>
        </a:p>
      </dgm:t>
    </dgm:pt>
    <dgm:pt modelId="{001E243E-E2E8-40BE-B2E5-A845A1DFFC01}" type="sibTrans" cxnId="{649AA323-AD5B-47B0-82ED-7140B307A824}">
      <dgm:prSet/>
      <dgm:spPr/>
      <dgm:t>
        <a:bodyPr/>
        <a:lstStyle/>
        <a:p>
          <a:endParaRPr lang="ru-RU"/>
        </a:p>
      </dgm:t>
    </dgm:pt>
    <dgm:pt modelId="{1E8278EE-0C21-4A7C-AE4B-FDB476B1B35D}">
      <dgm:prSet phldrT="[Текст]"/>
      <dgm:spPr/>
      <dgm:t>
        <a:bodyPr/>
        <a:lstStyle/>
        <a:p>
          <a:r>
            <a: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Безвозмездные поступления</a:t>
          </a:r>
          <a:endParaRPr lang="ru-RU" dirty="0">
            <a:solidFill>
              <a:schemeClr val="bg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68CB44F-6951-42A0-9868-F6F9269BABFE}" type="parTrans" cxnId="{E6EE2220-CD13-44DD-988B-23D0BA15A7F3}">
      <dgm:prSet/>
      <dgm:spPr/>
      <dgm:t>
        <a:bodyPr/>
        <a:lstStyle/>
        <a:p>
          <a:endParaRPr lang="ru-RU"/>
        </a:p>
      </dgm:t>
    </dgm:pt>
    <dgm:pt modelId="{6003D575-21D2-44B2-AFE5-94DDB9ED336D}" type="sibTrans" cxnId="{E6EE2220-CD13-44DD-988B-23D0BA15A7F3}">
      <dgm:prSet/>
      <dgm:spPr/>
      <dgm:t>
        <a:bodyPr/>
        <a:lstStyle/>
        <a:p>
          <a:endParaRPr lang="ru-RU"/>
        </a:p>
      </dgm:t>
    </dgm:pt>
    <dgm:pt modelId="{95C760E8-F7EB-4C38-8835-C8691150F4E5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Средства, которые поступают в бюджет безвозмездно (денежные средства, поступающие из вышестоящего бюджета (например, дотация из областного бюджета), а также безвозмездные перечисления от физических и юридических лиц</a:t>
          </a:r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)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C43B26B-7581-42AB-9F49-2CE6F4AF0AB3}" type="parTrans" cxnId="{1FD74FE9-A590-426E-B9EF-F5C9B6CB0C92}">
      <dgm:prSet/>
      <dgm:spPr/>
      <dgm:t>
        <a:bodyPr/>
        <a:lstStyle/>
        <a:p>
          <a:endParaRPr lang="ru-RU"/>
        </a:p>
      </dgm:t>
    </dgm:pt>
    <dgm:pt modelId="{9F0D56BF-DD2E-4C9E-9AA6-5A931EC2C861}" type="sibTrans" cxnId="{1FD74FE9-A590-426E-B9EF-F5C9B6CB0C92}">
      <dgm:prSet/>
      <dgm:spPr/>
      <dgm:t>
        <a:bodyPr/>
        <a:lstStyle/>
        <a:p>
          <a:endParaRPr lang="ru-RU"/>
        </a:p>
      </dgm:t>
    </dgm:pt>
    <dgm:pt modelId="{0835078D-C4EE-4FCF-B6C4-7A703C415074}">
      <dgm:prSet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- налоги на имущество;</a:t>
          </a:r>
        </a:p>
      </dgm:t>
    </dgm:pt>
    <dgm:pt modelId="{C54818BE-38B0-4CB2-912E-9BBBDDA2F111}" type="parTrans" cxnId="{A958FC5A-427C-488B-8125-6768BA498734}">
      <dgm:prSet/>
      <dgm:spPr/>
      <dgm:t>
        <a:bodyPr/>
        <a:lstStyle/>
        <a:p>
          <a:endParaRPr lang="ru-RU"/>
        </a:p>
      </dgm:t>
    </dgm:pt>
    <dgm:pt modelId="{8021A5C6-264B-40B0-9C7A-91C13AF47451}" type="sibTrans" cxnId="{A958FC5A-427C-488B-8125-6768BA498734}">
      <dgm:prSet/>
      <dgm:spPr/>
      <dgm:t>
        <a:bodyPr/>
        <a:lstStyle/>
        <a:p>
          <a:endParaRPr lang="ru-RU"/>
        </a:p>
      </dgm:t>
    </dgm:pt>
    <dgm:pt modelId="{5F17A6D2-29F9-4F26-8AD7-0B0367AF2F59}">
      <dgm:prSet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- государственная пошлина</a:t>
          </a:r>
        </a:p>
      </dgm:t>
    </dgm:pt>
    <dgm:pt modelId="{80CA87EA-8E94-468E-A892-7B5E4FA0A595}" type="parTrans" cxnId="{EAB8349E-E759-4FE6-9EA9-E18439BAF9E9}">
      <dgm:prSet/>
      <dgm:spPr/>
      <dgm:t>
        <a:bodyPr/>
        <a:lstStyle/>
        <a:p>
          <a:endParaRPr lang="ru-RU"/>
        </a:p>
      </dgm:t>
    </dgm:pt>
    <dgm:pt modelId="{9C9BF2AC-7723-48F9-AE17-076A76D62281}" type="sibTrans" cxnId="{EAB8349E-E759-4FE6-9EA9-E18439BAF9E9}">
      <dgm:prSet/>
      <dgm:spPr/>
      <dgm:t>
        <a:bodyPr/>
        <a:lstStyle/>
        <a:p>
          <a:endParaRPr lang="ru-RU"/>
        </a:p>
      </dgm:t>
    </dgm:pt>
    <dgm:pt modelId="{BD3F3059-270B-49C2-A955-579EF88D58DB}" type="pres">
      <dgm:prSet presAssocID="{27EDA1E9-D780-4B72-8B99-51BD5E08857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D0012BB-5E5E-40CD-AEC5-7103D09A19D9}" type="pres">
      <dgm:prSet presAssocID="{CA1B9BEF-078E-45AF-99A0-C81B3A244E71}" presName="linNode" presStyleCnt="0"/>
      <dgm:spPr/>
    </dgm:pt>
    <dgm:pt modelId="{165EA412-43F4-423C-9D14-92163372FCD9}" type="pres">
      <dgm:prSet presAssocID="{CA1B9BEF-078E-45AF-99A0-C81B3A244E71}" presName="parentText" presStyleLbl="node1" presStyleIdx="0" presStyleCnt="3" custLinFactNeighborX="607" custLinFactNeighborY="105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0D30FF-F042-4383-934A-7A735D8CAD6E}" type="pres">
      <dgm:prSet presAssocID="{CA1B9BEF-078E-45AF-99A0-C81B3A244E71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2A980B-E946-41E1-A14A-9B379A91EC4A}" type="pres">
      <dgm:prSet presAssocID="{1396FEDE-7C00-4F15-B2C1-0B605D5BB2FF}" presName="sp" presStyleCnt="0"/>
      <dgm:spPr/>
    </dgm:pt>
    <dgm:pt modelId="{30DD6C0A-2D27-40B4-9BC3-4491A2EB168F}" type="pres">
      <dgm:prSet presAssocID="{73E2FAAF-0E06-4A54-9564-CC889E1EAF7A}" presName="linNode" presStyleCnt="0"/>
      <dgm:spPr/>
    </dgm:pt>
    <dgm:pt modelId="{5AC53612-DF50-4447-8D4E-D8385E6AA2C4}" type="pres">
      <dgm:prSet presAssocID="{73E2FAAF-0E06-4A54-9564-CC889E1EAF7A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506AA5-F9E3-4F36-89B2-B49DA21E906D}" type="pres">
      <dgm:prSet presAssocID="{73E2FAAF-0E06-4A54-9564-CC889E1EAF7A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210335-CFBE-4E9B-9FCB-B3CE92556D07}" type="pres">
      <dgm:prSet presAssocID="{29037AAC-24E0-4E35-965C-CCD684FAF4B8}" presName="sp" presStyleCnt="0"/>
      <dgm:spPr/>
    </dgm:pt>
    <dgm:pt modelId="{07293A43-A966-4755-898E-81A463699B56}" type="pres">
      <dgm:prSet presAssocID="{1E8278EE-0C21-4A7C-AE4B-FDB476B1B35D}" presName="linNode" presStyleCnt="0"/>
      <dgm:spPr/>
    </dgm:pt>
    <dgm:pt modelId="{43728F8D-6092-4BCB-97B6-5DD391E85B8B}" type="pres">
      <dgm:prSet presAssocID="{1E8278EE-0C21-4A7C-AE4B-FDB476B1B35D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650301-563F-4F3D-8CBF-BAB1F00BF75A}" type="pres">
      <dgm:prSet presAssocID="{1E8278EE-0C21-4A7C-AE4B-FDB476B1B35D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8A6E318-1A06-46A3-BED9-9EDEF28A1D4A}" type="presOf" srcId="{1E8278EE-0C21-4A7C-AE4B-FDB476B1B35D}" destId="{43728F8D-6092-4BCB-97B6-5DD391E85B8B}" srcOrd="0" destOrd="0" presId="urn:microsoft.com/office/officeart/2005/8/layout/vList5"/>
    <dgm:cxn modelId="{2DCECED2-2A7B-4186-A8E0-DB95A08DCB0F}" type="presOf" srcId="{CA1B9BEF-078E-45AF-99A0-C81B3A244E71}" destId="{165EA412-43F4-423C-9D14-92163372FCD9}" srcOrd="0" destOrd="0" presId="urn:microsoft.com/office/officeart/2005/8/layout/vList5"/>
    <dgm:cxn modelId="{A958FC5A-427C-488B-8125-6768BA498734}" srcId="{CA1B9BEF-078E-45AF-99A0-C81B3A244E71}" destId="{0835078D-C4EE-4FCF-B6C4-7A703C415074}" srcOrd="2" destOrd="0" parTransId="{C54818BE-38B0-4CB2-912E-9BBBDDA2F111}" sibTransId="{8021A5C6-264B-40B0-9C7A-91C13AF47451}"/>
    <dgm:cxn modelId="{45BB4320-CB9E-4631-81E5-1AEB4077BADF}" srcId="{27EDA1E9-D780-4B72-8B99-51BD5E08857B}" destId="{73E2FAAF-0E06-4A54-9564-CC889E1EAF7A}" srcOrd="1" destOrd="0" parTransId="{026AD8EE-BFEB-4743-913B-5277D9832DB4}" sibTransId="{29037AAC-24E0-4E35-965C-CCD684FAF4B8}"/>
    <dgm:cxn modelId="{79EE401E-38CB-448B-8402-268C8BF610F5}" type="presOf" srcId="{493C342E-465C-4463-813E-5E4B96ED45EE}" destId="{6C0D30FF-F042-4383-934A-7A735D8CAD6E}" srcOrd="0" destOrd="0" presId="urn:microsoft.com/office/officeart/2005/8/layout/vList5"/>
    <dgm:cxn modelId="{1CA68106-6A59-408B-B27B-DC77E9E2667A}" type="presOf" srcId="{73E2FAAF-0E06-4A54-9564-CC889E1EAF7A}" destId="{5AC53612-DF50-4447-8D4E-D8385E6AA2C4}" srcOrd="0" destOrd="0" presId="urn:microsoft.com/office/officeart/2005/8/layout/vList5"/>
    <dgm:cxn modelId="{7EFF9DBF-3E79-46BF-96EF-E44F24B29549}" type="presOf" srcId="{1DD12978-37D4-4949-A00F-F20953184735}" destId="{8C506AA5-F9E3-4F36-89B2-B49DA21E906D}" srcOrd="0" destOrd="0" presId="urn:microsoft.com/office/officeart/2005/8/layout/vList5"/>
    <dgm:cxn modelId="{A7A4A4FD-3E86-490A-9665-1BD2A63250DC}" type="presOf" srcId="{27EDA1E9-D780-4B72-8B99-51BD5E08857B}" destId="{BD3F3059-270B-49C2-A955-579EF88D58DB}" srcOrd="0" destOrd="0" presId="urn:microsoft.com/office/officeart/2005/8/layout/vList5"/>
    <dgm:cxn modelId="{E6EE2220-CD13-44DD-988B-23D0BA15A7F3}" srcId="{27EDA1E9-D780-4B72-8B99-51BD5E08857B}" destId="{1E8278EE-0C21-4A7C-AE4B-FDB476B1B35D}" srcOrd="2" destOrd="0" parTransId="{E68CB44F-6951-42A0-9868-F6F9269BABFE}" sibTransId="{6003D575-21D2-44B2-AFE5-94DDB9ED336D}"/>
    <dgm:cxn modelId="{338392C6-1993-4B0B-8192-606794C58B2F}" type="presOf" srcId="{95C760E8-F7EB-4C38-8835-C8691150F4E5}" destId="{6A650301-563F-4F3D-8CBF-BAB1F00BF75A}" srcOrd="0" destOrd="0" presId="urn:microsoft.com/office/officeart/2005/8/layout/vList5"/>
    <dgm:cxn modelId="{7FF6ECE3-B05A-47DF-BA2D-16B48053EE5A}" srcId="{CA1B9BEF-078E-45AF-99A0-C81B3A244E71}" destId="{493C342E-465C-4463-813E-5E4B96ED45EE}" srcOrd="0" destOrd="0" parTransId="{EE0913E5-C3BE-401A-A968-2BBE08E9384E}" sibTransId="{DF377BF5-BB16-45F3-8378-941BE31E1FAD}"/>
    <dgm:cxn modelId="{FBAB94E6-9B27-4EAA-B4EF-97127CAFB59D}" type="presOf" srcId="{0835078D-C4EE-4FCF-B6C4-7A703C415074}" destId="{6C0D30FF-F042-4383-934A-7A735D8CAD6E}" srcOrd="0" destOrd="2" presId="urn:microsoft.com/office/officeart/2005/8/layout/vList5"/>
    <dgm:cxn modelId="{A7FC935E-1513-4B4B-BEC2-E17A0C60AB61}" srcId="{CA1B9BEF-078E-45AF-99A0-C81B3A244E71}" destId="{977D4793-DD5E-4AEC-9F0E-452E2F4D2F66}" srcOrd="1" destOrd="0" parTransId="{5753C785-4FF1-466D-8859-DDF5EC7D8B47}" sibTransId="{0DFAA008-6C9B-456E-86B1-566C86FBD520}"/>
    <dgm:cxn modelId="{CE391143-551C-44D6-BF3C-1553480F4CD9}" srcId="{27EDA1E9-D780-4B72-8B99-51BD5E08857B}" destId="{CA1B9BEF-078E-45AF-99A0-C81B3A244E71}" srcOrd="0" destOrd="0" parTransId="{D0773DBE-1B39-4932-996A-EA422B8A151A}" sibTransId="{1396FEDE-7C00-4F15-B2C1-0B605D5BB2FF}"/>
    <dgm:cxn modelId="{431A9E32-090F-41C0-BA25-FC2FFB921259}" type="presOf" srcId="{5F17A6D2-29F9-4F26-8AD7-0B0367AF2F59}" destId="{6C0D30FF-F042-4383-934A-7A735D8CAD6E}" srcOrd="0" destOrd="3" presId="urn:microsoft.com/office/officeart/2005/8/layout/vList5"/>
    <dgm:cxn modelId="{EAB8349E-E759-4FE6-9EA9-E18439BAF9E9}" srcId="{CA1B9BEF-078E-45AF-99A0-C81B3A244E71}" destId="{5F17A6D2-29F9-4F26-8AD7-0B0367AF2F59}" srcOrd="3" destOrd="0" parTransId="{80CA87EA-8E94-468E-A892-7B5E4FA0A595}" sibTransId="{9C9BF2AC-7723-48F9-AE17-076A76D62281}"/>
    <dgm:cxn modelId="{649AA323-AD5B-47B0-82ED-7140B307A824}" srcId="{73E2FAAF-0E06-4A54-9564-CC889E1EAF7A}" destId="{1DD12978-37D4-4949-A00F-F20953184735}" srcOrd="0" destOrd="0" parTransId="{3BEA94BC-EFCE-4015-BA53-6F1BDC8868D6}" sibTransId="{001E243E-E2E8-40BE-B2E5-A845A1DFFC01}"/>
    <dgm:cxn modelId="{1FD74FE9-A590-426E-B9EF-F5C9B6CB0C92}" srcId="{1E8278EE-0C21-4A7C-AE4B-FDB476B1B35D}" destId="{95C760E8-F7EB-4C38-8835-C8691150F4E5}" srcOrd="0" destOrd="0" parTransId="{AC43B26B-7581-42AB-9F49-2CE6F4AF0AB3}" sibTransId="{9F0D56BF-DD2E-4C9E-9AA6-5A931EC2C861}"/>
    <dgm:cxn modelId="{54774245-9888-44D1-9654-CD53859B4263}" type="presOf" srcId="{977D4793-DD5E-4AEC-9F0E-452E2F4D2F66}" destId="{6C0D30FF-F042-4383-934A-7A735D8CAD6E}" srcOrd="0" destOrd="1" presId="urn:microsoft.com/office/officeart/2005/8/layout/vList5"/>
    <dgm:cxn modelId="{843431B4-0195-4BFF-A4DD-6FFF80FC025C}" type="presParOf" srcId="{BD3F3059-270B-49C2-A955-579EF88D58DB}" destId="{BD0012BB-5E5E-40CD-AEC5-7103D09A19D9}" srcOrd="0" destOrd="0" presId="urn:microsoft.com/office/officeart/2005/8/layout/vList5"/>
    <dgm:cxn modelId="{0A253D8D-875E-4F75-9B46-CB266C025F0B}" type="presParOf" srcId="{BD0012BB-5E5E-40CD-AEC5-7103D09A19D9}" destId="{165EA412-43F4-423C-9D14-92163372FCD9}" srcOrd="0" destOrd="0" presId="urn:microsoft.com/office/officeart/2005/8/layout/vList5"/>
    <dgm:cxn modelId="{5FC6ECB5-7C15-4502-BF56-F8D29818C75A}" type="presParOf" srcId="{BD0012BB-5E5E-40CD-AEC5-7103D09A19D9}" destId="{6C0D30FF-F042-4383-934A-7A735D8CAD6E}" srcOrd="1" destOrd="0" presId="urn:microsoft.com/office/officeart/2005/8/layout/vList5"/>
    <dgm:cxn modelId="{11C53517-F5C6-42B3-9A95-3F93D1F7C26B}" type="presParOf" srcId="{BD3F3059-270B-49C2-A955-579EF88D58DB}" destId="{A22A980B-E946-41E1-A14A-9B379A91EC4A}" srcOrd="1" destOrd="0" presId="urn:microsoft.com/office/officeart/2005/8/layout/vList5"/>
    <dgm:cxn modelId="{275D5EA3-4DF4-4A11-9D90-D1A048A563AC}" type="presParOf" srcId="{BD3F3059-270B-49C2-A955-579EF88D58DB}" destId="{30DD6C0A-2D27-40B4-9BC3-4491A2EB168F}" srcOrd="2" destOrd="0" presId="urn:microsoft.com/office/officeart/2005/8/layout/vList5"/>
    <dgm:cxn modelId="{F82396E7-0765-4981-A7D7-0214ED455458}" type="presParOf" srcId="{30DD6C0A-2D27-40B4-9BC3-4491A2EB168F}" destId="{5AC53612-DF50-4447-8D4E-D8385E6AA2C4}" srcOrd="0" destOrd="0" presId="urn:microsoft.com/office/officeart/2005/8/layout/vList5"/>
    <dgm:cxn modelId="{DF83A175-9DA9-49B5-BD8C-D89D22C02DE6}" type="presParOf" srcId="{30DD6C0A-2D27-40B4-9BC3-4491A2EB168F}" destId="{8C506AA5-F9E3-4F36-89B2-B49DA21E906D}" srcOrd="1" destOrd="0" presId="urn:microsoft.com/office/officeart/2005/8/layout/vList5"/>
    <dgm:cxn modelId="{B33BB484-564F-493D-9F1B-8DBD51184F03}" type="presParOf" srcId="{BD3F3059-270B-49C2-A955-579EF88D58DB}" destId="{37210335-CFBE-4E9B-9FCB-B3CE92556D07}" srcOrd="3" destOrd="0" presId="urn:microsoft.com/office/officeart/2005/8/layout/vList5"/>
    <dgm:cxn modelId="{FE6C91BD-5102-4095-A6D4-50EADBC6BA94}" type="presParOf" srcId="{BD3F3059-270B-49C2-A955-579EF88D58DB}" destId="{07293A43-A966-4755-898E-81A463699B56}" srcOrd="4" destOrd="0" presId="urn:microsoft.com/office/officeart/2005/8/layout/vList5"/>
    <dgm:cxn modelId="{8F304340-DE80-4C0E-AD81-5B21FD9B748D}" type="presParOf" srcId="{07293A43-A966-4755-898E-81A463699B56}" destId="{43728F8D-6092-4BCB-97B6-5DD391E85B8B}" srcOrd="0" destOrd="0" presId="urn:microsoft.com/office/officeart/2005/8/layout/vList5"/>
    <dgm:cxn modelId="{D7764B72-AE00-4D15-8A50-F0038B4A32D7}" type="presParOf" srcId="{07293A43-A966-4755-898E-81A463699B56}" destId="{6A650301-563F-4F3D-8CBF-BAB1F00BF75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449DCA0-AA4F-4E81-BFFA-12AED482DE2C}" type="doc">
      <dgm:prSet loTypeId="urn:microsoft.com/office/officeart/2005/8/layout/orgChart1" loCatId="hierarchy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ru-RU"/>
        </a:p>
      </dgm:t>
    </dgm:pt>
    <dgm:pt modelId="{03019CD5-B119-4264-8823-26985DA8D327}">
      <dgm:prSet phldrT="[Текст]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Доходы бюджета</a:t>
          </a:r>
        </a:p>
        <a:p>
          <a:pPr marL="180975" indent="0" algn="just"/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ru-RU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поступающие в бюджет денежные средства, за исключением средств, являющихся источниками финансирования дефицита бюджета</a:t>
          </a:r>
        </a:p>
        <a:p>
          <a:pPr marL="180975" indent="0" algn="just"/>
          <a:endParaRPr lang="ru-RU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E49F758-6D66-465B-AB37-F20836434749}" type="parTrans" cxnId="{8A2A8C6C-4D80-4B61-9824-8FCAED8F79A9}">
      <dgm:prSet/>
      <dgm:spPr/>
      <dgm:t>
        <a:bodyPr/>
        <a:lstStyle/>
        <a:p>
          <a:endParaRPr lang="ru-RU"/>
        </a:p>
      </dgm:t>
    </dgm:pt>
    <dgm:pt modelId="{660192C8-D1ED-46C5-960D-B966F7FE591F}" type="sibTrans" cxnId="{8A2A8C6C-4D80-4B61-9824-8FCAED8F79A9}">
      <dgm:prSet/>
      <dgm:spPr/>
      <dgm:t>
        <a:bodyPr/>
        <a:lstStyle/>
        <a:p>
          <a:endParaRPr lang="ru-RU"/>
        </a:p>
      </dgm:t>
    </dgm:pt>
    <dgm:pt modelId="{0E935315-FC53-4235-8B1C-30249182F225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Налоговые</a:t>
          </a:r>
        </a:p>
        <a:p>
          <a:r>
            <a:rPr lang="ru-RU" sz="16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доходы</a:t>
          </a:r>
        </a:p>
        <a:p>
          <a:r>
            <a:rPr lang="ru-RU" sz="16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(статьи 50, 56, 61,</a:t>
          </a:r>
        </a:p>
        <a:p>
          <a:r>
            <a:rPr lang="ru-RU" sz="16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61.1, 61.2, 61.3,</a:t>
          </a:r>
        </a:p>
        <a:p>
          <a:r>
            <a:rPr lang="ru-RU" sz="16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61.4 и 61.5 БК РФ)</a:t>
          </a:r>
          <a:endParaRPr lang="ru-RU" sz="160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6B33E4E-409B-4539-8AB3-BC7DFD9735F9}" type="parTrans" cxnId="{9EDBC285-C441-4FFF-8031-E683E6B3695F}">
      <dgm:prSet/>
      <dgm:spPr/>
      <dgm:t>
        <a:bodyPr/>
        <a:lstStyle/>
        <a:p>
          <a:endParaRPr lang="ru-RU"/>
        </a:p>
      </dgm:t>
    </dgm:pt>
    <dgm:pt modelId="{9401D502-76DA-4C06-9556-52DD81824D23}" type="sibTrans" cxnId="{9EDBC285-C441-4FFF-8031-E683E6B3695F}">
      <dgm:prSet/>
      <dgm:spPr/>
      <dgm:t>
        <a:bodyPr/>
        <a:lstStyle/>
        <a:p>
          <a:endParaRPr lang="ru-RU"/>
        </a:p>
      </dgm:t>
    </dgm:pt>
    <dgm:pt modelId="{38525702-BA9B-4BE7-965F-05CE25BE3AEB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Неналоговые</a:t>
          </a:r>
        </a:p>
        <a:p>
          <a:r>
            <a:rPr lang="ru-RU" sz="16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доходы</a:t>
          </a:r>
        </a:p>
        <a:p>
          <a:r>
            <a:rPr lang="ru-RU" sz="16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(статьи 51, 57 и</a:t>
          </a:r>
        </a:p>
        <a:p>
          <a:r>
            <a:rPr lang="ru-RU" sz="16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62 БК РФ)</a:t>
          </a:r>
          <a:endParaRPr lang="ru-RU" sz="160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72AE30D-E30A-4F86-A568-23F286B76C68}" type="parTrans" cxnId="{86E3F4B8-9BC7-4BF7-8CAD-EC62ADF9529F}">
      <dgm:prSet/>
      <dgm:spPr/>
      <dgm:t>
        <a:bodyPr/>
        <a:lstStyle/>
        <a:p>
          <a:endParaRPr lang="ru-RU"/>
        </a:p>
      </dgm:t>
    </dgm:pt>
    <dgm:pt modelId="{F2396FE2-F5E9-4035-A503-B299B1E4F984}" type="sibTrans" cxnId="{86E3F4B8-9BC7-4BF7-8CAD-EC62ADF9529F}">
      <dgm:prSet/>
      <dgm:spPr/>
      <dgm:t>
        <a:bodyPr/>
        <a:lstStyle/>
        <a:p>
          <a:endParaRPr lang="ru-RU"/>
        </a:p>
      </dgm:t>
    </dgm:pt>
    <dgm:pt modelId="{C99F9ABB-1AD2-4B6D-8FF4-3B510C0D2AA7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Безвозмездные</a:t>
          </a:r>
        </a:p>
        <a:p>
          <a:r>
            <a:rPr lang="ru-RU" sz="16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поступления</a:t>
          </a:r>
        </a:p>
        <a:p>
          <a:r>
            <a:rPr lang="ru-RU" sz="16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(Глава 16 БК РФ)</a:t>
          </a:r>
          <a:endParaRPr lang="ru-RU" sz="160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8EACDFD-910C-42B9-AB4C-336D27E5E3A3}" type="parTrans" cxnId="{F4973CEF-DBCC-4CF0-921F-972B7D39F95C}">
      <dgm:prSet/>
      <dgm:spPr/>
      <dgm:t>
        <a:bodyPr/>
        <a:lstStyle/>
        <a:p>
          <a:endParaRPr lang="ru-RU"/>
        </a:p>
      </dgm:t>
    </dgm:pt>
    <dgm:pt modelId="{6EB10FCA-B525-4FCF-A5ED-289663BFD20B}" type="sibTrans" cxnId="{F4973CEF-DBCC-4CF0-921F-972B7D39F95C}">
      <dgm:prSet/>
      <dgm:spPr/>
      <dgm:t>
        <a:bodyPr/>
        <a:lstStyle/>
        <a:p>
          <a:endParaRPr lang="ru-RU"/>
        </a:p>
      </dgm:t>
    </dgm:pt>
    <dgm:pt modelId="{322123CC-46BC-43D9-8244-99EE1A403D7B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Виды доходов бюджетов</a:t>
          </a:r>
        </a:p>
        <a:p>
          <a:r>
            <a:rPr lang="ru-RU" sz="16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(статья 41 БК РФ)</a:t>
          </a:r>
          <a:endParaRPr lang="ru-RU" sz="160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CABBBF3-432D-4BF0-BD9C-3A5278B4C6B6}" type="parTrans" cxnId="{35938F0F-D088-477E-9BB3-5AE4927AC1AF}">
      <dgm:prSet/>
      <dgm:spPr/>
      <dgm:t>
        <a:bodyPr/>
        <a:lstStyle/>
        <a:p>
          <a:endParaRPr lang="ru-RU"/>
        </a:p>
      </dgm:t>
    </dgm:pt>
    <dgm:pt modelId="{3385B8AB-1900-4A60-907C-7AEE30B1371E}" type="sibTrans" cxnId="{35938F0F-D088-477E-9BB3-5AE4927AC1AF}">
      <dgm:prSet/>
      <dgm:spPr/>
      <dgm:t>
        <a:bodyPr/>
        <a:lstStyle/>
        <a:p>
          <a:endParaRPr lang="ru-RU"/>
        </a:p>
      </dgm:t>
    </dgm:pt>
    <dgm:pt modelId="{3C842756-4413-4BA7-99C7-217DB05B86DD}" type="pres">
      <dgm:prSet presAssocID="{F449DCA0-AA4F-4E81-BFFA-12AED482DE2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0C2B5CE-009A-4C76-8198-F86790FF9316}" type="pres">
      <dgm:prSet presAssocID="{03019CD5-B119-4264-8823-26985DA8D327}" presName="hierRoot1" presStyleCnt="0">
        <dgm:presLayoutVars>
          <dgm:hierBranch val="init"/>
        </dgm:presLayoutVars>
      </dgm:prSet>
      <dgm:spPr/>
    </dgm:pt>
    <dgm:pt modelId="{D5BB11A6-2BAD-41CD-A56E-0F6D5AF96D08}" type="pres">
      <dgm:prSet presAssocID="{03019CD5-B119-4264-8823-26985DA8D327}" presName="rootComposite1" presStyleCnt="0"/>
      <dgm:spPr/>
    </dgm:pt>
    <dgm:pt modelId="{2EC69C78-1B2B-4DD1-AE2C-8D639ABEB323}" type="pres">
      <dgm:prSet presAssocID="{03019CD5-B119-4264-8823-26985DA8D327}" presName="rootText1" presStyleLbl="node0" presStyleIdx="0" presStyleCnt="2" custScaleX="315637" custScaleY="198067" custLinFactY="-17996" custLinFactNeighborX="26865" custLinFactNeighborY="-100000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D8EE1FA1-C8FB-4146-91B8-ACFC8FCF7608}" type="pres">
      <dgm:prSet presAssocID="{03019CD5-B119-4264-8823-26985DA8D327}" presName="rootConnector1" presStyleLbl="node1" presStyleIdx="0" presStyleCnt="0"/>
      <dgm:spPr/>
      <dgm:t>
        <a:bodyPr/>
        <a:lstStyle/>
        <a:p>
          <a:endParaRPr lang="ru-RU"/>
        </a:p>
      </dgm:t>
    </dgm:pt>
    <dgm:pt modelId="{147E5723-0106-440C-9CC3-492E85BD9B83}" type="pres">
      <dgm:prSet presAssocID="{03019CD5-B119-4264-8823-26985DA8D327}" presName="hierChild2" presStyleCnt="0"/>
      <dgm:spPr/>
    </dgm:pt>
    <dgm:pt modelId="{D42C9A89-CA46-41A4-8BA0-1D52D4F27471}" type="pres">
      <dgm:prSet presAssocID="{06B33E4E-409B-4539-8AB3-BC7DFD9735F9}" presName="Name37" presStyleLbl="parChTrans1D2" presStyleIdx="0" presStyleCnt="3"/>
      <dgm:spPr/>
      <dgm:t>
        <a:bodyPr/>
        <a:lstStyle/>
        <a:p>
          <a:endParaRPr lang="ru-RU"/>
        </a:p>
      </dgm:t>
    </dgm:pt>
    <dgm:pt modelId="{199A3735-17BC-462D-ABF5-7268346149E4}" type="pres">
      <dgm:prSet presAssocID="{0E935315-FC53-4235-8B1C-30249182F225}" presName="hierRoot2" presStyleCnt="0">
        <dgm:presLayoutVars>
          <dgm:hierBranch val="init"/>
        </dgm:presLayoutVars>
      </dgm:prSet>
      <dgm:spPr/>
    </dgm:pt>
    <dgm:pt modelId="{EC7F5372-4B5C-4AB7-ACDD-30322F68063D}" type="pres">
      <dgm:prSet presAssocID="{0E935315-FC53-4235-8B1C-30249182F225}" presName="rootComposite" presStyleCnt="0"/>
      <dgm:spPr/>
    </dgm:pt>
    <dgm:pt modelId="{66AD2EB6-4A0E-45F3-8363-16D57C1EA256}" type="pres">
      <dgm:prSet presAssocID="{0E935315-FC53-4235-8B1C-30249182F225}" presName="rootText" presStyleLbl="node2" presStyleIdx="0" presStyleCnt="3" custScaleX="112928" custScaleY="141703" custLinFactNeighborX="31881" custLinFactNeighborY="384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2042E6D-3E1B-4811-A4F7-83D0B1CAD4B5}" type="pres">
      <dgm:prSet presAssocID="{0E935315-FC53-4235-8B1C-30249182F225}" presName="rootConnector" presStyleLbl="node2" presStyleIdx="0" presStyleCnt="3"/>
      <dgm:spPr/>
      <dgm:t>
        <a:bodyPr/>
        <a:lstStyle/>
        <a:p>
          <a:endParaRPr lang="ru-RU"/>
        </a:p>
      </dgm:t>
    </dgm:pt>
    <dgm:pt modelId="{36F11981-2A31-4A62-B013-0EBA67562E01}" type="pres">
      <dgm:prSet presAssocID="{0E935315-FC53-4235-8B1C-30249182F225}" presName="hierChild4" presStyleCnt="0"/>
      <dgm:spPr/>
    </dgm:pt>
    <dgm:pt modelId="{2E0E59D9-0615-47D9-BCE5-53C6B5A17011}" type="pres">
      <dgm:prSet presAssocID="{0E935315-FC53-4235-8B1C-30249182F225}" presName="hierChild5" presStyleCnt="0"/>
      <dgm:spPr/>
    </dgm:pt>
    <dgm:pt modelId="{542970D6-FE4C-4CBE-BF7D-CE2B762601EF}" type="pres">
      <dgm:prSet presAssocID="{A72AE30D-E30A-4F86-A568-23F286B76C68}" presName="Name37" presStyleLbl="parChTrans1D2" presStyleIdx="1" presStyleCnt="3"/>
      <dgm:spPr/>
      <dgm:t>
        <a:bodyPr/>
        <a:lstStyle/>
        <a:p>
          <a:endParaRPr lang="ru-RU"/>
        </a:p>
      </dgm:t>
    </dgm:pt>
    <dgm:pt modelId="{072318A9-9968-4E2A-B967-3D32B3F45A21}" type="pres">
      <dgm:prSet presAssocID="{38525702-BA9B-4BE7-965F-05CE25BE3AEB}" presName="hierRoot2" presStyleCnt="0">
        <dgm:presLayoutVars>
          <dgm:hierBranch val="init"/>
        </dgm:presLayoutVars>
      </dgm:prSet>
      <dgm:spPr/>
    </dgm:pt>
    <dgm:pt modelId="{8A2AE4C0-B150-40F8-A311-E3A0EFD688D1}" type="pres">
      <dgm:prSet presAssocID="{38525702-BA9B-4BE7-965F-05CE25BE3AEB}" presName="rootComposite" presStyleCnt="0"/>
      <dgm:spPr/>
    </dgm:pt>
    <dgm:pt modelId="{3FF663BE-0019-423B-86B0-3A63A1BC63AC}" type="pres">
      <dgm:prSet presAssocID="{38525702-BA9B-4BE7-965F-05CE25BE3AEB}" presName="rootText" presStyleLbl="node2" presStyleIdx="1" presStyleCnt="3" custScaleX="100900" custScaleY="141702" custLinFactNeighborX="20879" custLinFactNeighborY="390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A5323EF-DB64-4FD2-9BD6-A56B3FA62979}" type="pres">
      <dgm:prSet presAssocID="{38525702-BA9B-4BE7-965F-05CE25BE3AEB}" presName="rootConnector" presStyleLbl="node2" presStyleIdx="1" presStyleCnt="3"/>
      <dgm:spPr/>
      <dgm:t>
        <a:bodyPr/>
        <a:lstStyle/>
        <a:p>
          <a:endParaRPr lang="ru-RU"/>
        </a:p>
      </dgm:t>
    </dgm:pt>
    <dgm:pt modelId="{8D58E3D7-05D8-4BB7-9CDD-31E706FB0C84}" type="pres">
      <dgm:prSet presAssocID="{38525702-BA9B-4BE7-965F-05CE25BE3AEB}" presName="hierChild4" presStyleCnt="0"/>
      <dgm:spPr/>
    </dgm:pt>
    <dgm:pt modelId="{72581F04-BC1C-4CD2-BAD8-30CF7B018F4E}" type="pres">
      <dgm:prSet presAssocID="{38525702-BA9B-4BE7-965F-05CE25BE3AEB}" presName="hierChild5" presStyleCnt="0"/>
      <dgm:spPr/>
    </dgm:pt>
    <dgm:pt modelId="{DA3EE4CA-4362-4499-8D8A-6D3D7009BACC}" type="pres">
      <dgm:prSet presAssocID="{68EACDFD-910C-42B9-AB4C-336D27E5E3A3}" presName="Name37" presStyleLbl="parChTrans1D2" presStyleIdx="2" presStyleCnt="3"/>
      <dgm:spPr/>
      <dgm:t>
        <a:bodyPr/>
        <a:lstStyle/>
        <a:p>
          <a:endParaRPr lang="ru-RU"/>
        </a:p>
      </dgm:t>
    </dgm:pt>
    <dgm:pt modelId="{C8FDC329-90CC-4083-AF61-355A6022B4B4}" type="pres">
      <dgm:prSet presAssocID="{C99F9ABB-1AD2-4B6D-8FF4-3B510C0D2AA7}" presName="hierRoot2" presStyleCnt="0">
        <dgm:presLayoutVars>
          <dgm:hierBranch val="init"/>
        </dgm:presLayoutVars>
      </dgm:prSet>
      <dgm:spPr/>
    </dgm:pt>
    <dgm:pt modelId="{DA0AEBF9-89B8-4B20-9854-CC35B302C33E}" type="pres">
      <dgm:prSet presAssocID="{C99F9ABB-1AD2-4B6D-8FF4-3B510C0D2AA7}" presName="rootComposite" presStyleCnt="0"/>
      <dgm:spPr/>
    </dgm:pt>
    <dgm:pt modelId="{07B8E51C-9A52-470F-8AF0-6D85A8714350}" type="pres">
      <dgm:prSet presAssocID="{C99F9ABB-1AD2-4B6D-8FF4-3B510C0D2AA7}" presName="rootText" presStyleLbl="node2" presStyleIdx="2" presStyleCnt="3" custScaleY="141702" custLinFactNeighborX="9993" custLinFactNeighborY="384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173D4C-0615-4AE6-A7BC-DD1276023337}" type="pres">
      <dgm:prSet presAssocID="{C99F9ABB-1AD2-4B6D-8FF4-3B510C0D2AA7}" presName="rootConnector" presStyleLbl="node2" presStyleIdx="2" presStyleCnt="3"/>
      <dgm:spPr/>
      <dgm:t>
        <a:bodyPr/>
        <a:lstStyle/>
        <a:p>
          <a:endParaRPr lang="ru-RU"/>
        </a:p>
      </dgm:t>
    </dgm:pt>
    <dgm:pt modelId="{81562374-75D5-45C9-B671-58148C432532}" type="pres">
      <dgm:prSet presAssocID="{C99F9ABB-1AD2-4B6D-8FF4-3B510C0D2AA7}" presName="hierChild4" presStyleCnt="0"/>
      <dgm:spPr/>
    </dgm:pt>
    <dgm:pt modelId="{232F7633-9F27-4C88-8811-24FEE7E33853}" type="pres">
      <dgm:prSet presAssocID="{C99F9ABB-1AD2-4B6D-8FF4-3B510C0D2AA7}" presName="hierChild5" presStyleCnt="0"/>
      <dgm:spPr/>
    </dgm:pt>
    <dgm:pt modelId="{2A651CA2-3669-46AD-8E21-C8C3D737BCCD}" type="pres">
      <dgm:prSet presAssocID="{03019CD5-B119-4264-8823-26985DA8D327}" presName="hierChild3" presStyleCnt="0"/>
      <dgm:spPr/>
    </dgm:pt>
    <dgm:pt modelId="{D7AB2F82-2C73-48AE-86D1-D46A6DC3DD53}" type="pres">
      <dgm:prSet presAssocID="{322123CC-46BC-43D9-8244-99EE1A403D7B}" presName="hierRoot1" presStyleCnt="0">
        <dgm:presLayoutVars>
          <dgm:hierBranch val="init"/>
        </dgm:presLayoutVars>
      </dgm:prSet>
      <dgm:spPr/>
    </dgm:pt>
    <dgm:pt modelId="{036269B3-0551-4CA3-ACA7-6333356A0E88}" type="pres">
      <dgm:prSet presAssocID="{322123CC-46BC-43D9-8244-99EE1A403D7B}" presName="rootComposite1" presStyleCnt="0"/>
      <dgm:spPr/>
    </dgm:pt>
    <dgm:pt modelId="{C76877E7-BC2C-4958-B30E-9F120207BE33}" type="pres">
      <dgm:prSet presAssocID="{322123CC-46BC-43D9-8244-99EE1A403D7B}" presName="rootText1" presStyleLbl="node0" presStyleIdx="1" presStyleCnt="2" custScaleX="262258" custLinFactX="-100000" custLinFactY="43326" custLinFactNeighborX="-184507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A9DF47-502E-4DF1-90A4-D858BC026B66}" type="pres">
      <dgm:prSet presAssocID="{322123CC-46BC-43D9-8244-99EE1A403D7B}" presName="rootConnector1" presStyleLbl="node1" presStyleIdx="0" presStyleCnt="0"/>
      <dgm:spPr/>
      <dgm:t>
        <a:bodyPr/>
        <a:lstStyle/>
        <a:p>
          <a:endParaRPr lang="ru-RU"/>
        </a:p>
      </dgm:t>
    </dgm:pt>
    <dgm:pt modelId="{531BAD01-64A5-466E-8C15-395FBFE05012}" type="pres">
      <dgm:prSet presAssocID="{322123CC-46BC-43D9-8244-99EE1A403D7B}" presName="hierChild2" presStyleCnt="0"/>
      <dgm:spPr/>
    </dgm:pt>
    <dgm:pt modelId="{2EB6CC57-A175-4B64-96E7-D92A4C624FD2}" type="pres">
      <dgm:prSet presAssocID="{322123CC-46BC-43D9-8244-99EE1A403D7B}" presName="hierChild3" presStyleCnt="0"/>
      <dgm:spPr/>
    </dgm:pt>
  </dgm:ptLst>
  <dgm:cxnLst>
    <dgm:cxn modelId="{C88B671B-36AF-4805-A641-5CE3A4A65821}" type="presOf" srcId="{322123CC-46BC-43D9-8244-99EE1A403D7B}" destId="{C3A9DF47-502E-4DF1-90A4-D858BC026B66}" srcOrd="1" destOrd="0" presId="urn:microsoft.com/office/officeart/2005/8/layout/orgChart1"/>
    <dgm:cxn modelId="{F24BE56B-59DE-40AB-992D-70801E120AB1}" type="presOf" srcId="{A72AE30D-E30A-4F86-A568-23F286B76C68}" destId="{542970D6-FE4C-4CBE-BF7D-CE2B762601EF}" srcOrd="0" destOrd="0" presId="urn:microsoft.com/office/officeart/2005/8/layout/orgChart1"/>
    <dgm:cxn modelId="{E14F6D89-8072-4BF8-8E15-1D6B2A2D29F7}" type="presOf" srcId="{322123CC-46BC-43D9-8244-99EE1A403D7B}" destId="{C76877E7-BC2C-4958-B30E-9F120207BE33}" srcOrd="0" destOrd="0" presId="urn:microsoft.com/office/officeart/2005/8/layout/orgChart1"/>
    <dgm:cxn modelId="{8E017CD2-92A7-4DB1-8A9B-916720BC53A5}" type="presOf" srcId="{03019CD5-B119-4264-8823-26985DA8D327}" destId="{2EC69C78-1B2B-4DD1-AE2C-8D639ABEB323}" srcOrd="0" destOrd="0" presId="urn:microsoft.com/office/officeart/2005/8/layout/orgChart1"/>
    <dgm:cxn modelId="{E1965C5C-05DE-43AB-8AEB-BEA48A71E28A}" type="presOf" srcId="{F449DCA0-AA4F-4E81-BFFA-12AED482DE2C}" destId="{3C842756-4413-4BA7-99C7-217DB05B86DD}" srcOrd="0" destOrd="0" presId="urn:microsoft.com/office/officeart/2005/8/layout/orgChart1"/>
    <dgm:cxn modelId="{7AEC4C6E-549A-4B50-ACA3-5F224E604521}" type="presOf" srcId="{C99F9ABB-1AD2-4B6D-8FF4-3B510C0D2AA7}" destId="{07B8E51C-9A52-470F-8AF0-6D85A8714350}" srcOrd="0" destOrd="0" presId="urn:microsoft.com/office/officeart/2005/8/layout/orgChart1"/>
    <dgm:cxn modelId="{6583FD90-A48C-4084-93FC-3B2C57A9E5ED}" type="presOf" srcId="{0E935315-FC53-4235-8B1C-30249182F225}" destId="{02042E6D-3E1B-4811-A4F7-83D0B1CAD4B5}" srcOrd="1" destOrd="0" presId="urn:microsoft.com/office/officeart/2005/8/layout/orgChart1"/>
    <dgm:cxn modelId="{35938F0F-D088-477E-9BB3-5AE4927AC1AF}" srcId="{F449DCA0-AA4F-4E81-BFFA-12AED482DE2C}" destId="{322123CC-46BC-43D9-8244-99EE1A403D7B}" srcOrd="1" destOrd="0" parTransId="{CCABBBF3-432D-4BF0-BD9C-3A5278B4C6B6}" sibTransId="{3385B8AB-1900-4A60-907C-7AEE30B1371E}"/>
    <dgm:cxn modelId="{CDF0E6AD-1A7E-41B0-8E46-082E05EDD447}" type="presOf" srcId="{06B33E4E-409B-4539-8AB3-BC7DFD9735F9}" destId="{D42C9A89-CA46-41A4-8BA0-1D52D4F27471}" srcOrd="0" destOrd="0" presId="urn:microsoft.com/office/officeart/2005/8/layout/orgChart1"/>
    <dgm:cxn modelId="{F4973CEF-DBCC-4CF0-921F-972B7D39F95C}" srcId="{03019CD5-B119-4264-8823-26985DA8D327}" destId="{C99F9ABB-1AD2-4B6D-8FF4-3B510C0D2AA7}" srcOrd="2" destOrd="0" parTransId="{68EACDFD-910C-42B9-AB4C-336D27E5E3A3}" sibTransId="{6EB10FCA-B525-4FCF-A5ED-289663BFD20B}"/>
    <dgm:cxn modelId="{86E3F4B8-9BC7-4BF7-8CAD-EC62ADF9529F}" srcId="{03019CD5-B119-4264-8823-26985DA8D327}" destId="{38525702-BA9B-4BE7-965F-05CE25BE3AEB}" srcOrd="1" destOrd="0" parTransId="{A72AE30D-E30A-4F86-A568-23F286B76C68}" sibTransId="{F2396FE2-F5E9-4035-A503-B299B1E4F984}"/>
    <dgm:cxn modelId="{DFFCA081-604D-40ED-8A4A-50713C88D741}" type="presOf" srcId="{C99F9ABB-1AD2-4B6D-8FF4-3B510C0D2AA7}" destId="{57173D4C-0615-4AE6-A7BC-DD1276023337}" srcOrd="1" destOrd="0" presId="urn:microsoft.com/office/officeart/2005/8/layout/orgChart1"/>
    <dgm:cxn modelId="{F3B51229-6D5D-4EE3-A5A0-EEDDEA8D108C}" type="presOf" srcId="{0E935315-FC53-4235-8B1C-30249182F225}" destId="{66AD2EB6-4A0E-45F3-8363-16D57C1EA256}" srcOrd="0" destOrd="0" presId="urn:microsoft.com/office/officeart/2005/8/layout/orgChart1"/>
    <dgm:cxn modelId="{D4D6981C-CA59-4B17-B1D0-48B3F992FC8C}" type="presOf" srcId="{68EACDFD-910C-42B9-AB4C-336D27E5E3A3}" destId="{DA3EE4CA-4362-4499-8D8A-6D3D7009BACC}" srcOrd="0" destOrd="0" presId="urn:microsoft.com/office/officeart/2005/8/layout/orgChart1"/>
    <dgm:cxn modelId="{9EDBC285-C441-4FFF-8031-E683E6B3695F}" srcId="{03019CD5-B119-4264-8823-26985DA8D327}" destId="{0E935315-FC53-4235-8B1C-30249182F225}" srcOrd="0" destOrd="0" parTransId="{06B33E4E-409B-4539-8AB3-BC7DFD9735F9}" sibTransId="{9401D502-76DA-4C06-9556-52DD81824D23}"/>
    <dgm:cxn modelId="{82384CE2-EED1-4C43-820F-79C24547FAE8}" type="presOf" srcId="{03019CD5-B119-4264-8823-26985DA8D327}" destId="{D8EE1FA1-C8FB-4146-91B8-ACFC8FCF7608}" srcOrd="1" destOrd="0" presId="urn:microsoft.com/office/officeart/2005/8/layout/orgChart1"/>
    <dgm:cxn modelId="{AC401612-C5CA-430A-AB35-B13C13DC5B02}" type="presOf" srcId="{38525702-BA9B-4BE7-965F-05CE25BE3AEB}" destId="{9A5323EF-DB64-4FD2-9BD6-A56B3FA62979}" srcOrd="1" destOrd="0" presId="urn:microsoft.com/office/officeart/2005/8/layout/orgChart1"/>
    <dgm:cxn modelId="{8A2A8C6C-4D80-4B61-9824-8FCAED8F79A9}" srcId="{F449DCA0-AA4F-4E81-BFFA-12AED482DE2C}" destId="{03019CD5-B119-4264-8823-26985DA8D327}" srcOrd="0" destOrd="0" parTransId="{6E49F758-6D66-465B-AB37-F20836434749}" sibTransId="{660192C8-D1ED-46C5-960D-B966F7FE591F}"/>
    <dgm:cxn modelId="{5C7C7CF0-7FCD-4994-8E00-FA3B91220C6F}" type="presOf" srcId="{38525702-BA9B-4BE7-965F-05CE25BE3AEB}" destId="{3FF663BE-0019-423B-86B0-3A63A1BC63AC}" srcOrd="0" destOrd="0" presId="urn:microsoft.com/office/officeart/2005/8/layout/orgChart1"/>
    <dgm:cxn modelId="{534E40AD-BF4F-4A25-833A-A18FA87FFE11}" type="presParOf" srcId="{3C842756-4413-4BA7-99C7-217DB05B86DD}" destId="{A0C2B5CE-009A-4C76-8198-F86790FF9316}" srcOrd="0" destOrd="0" presId="urn:microsoft.com/office/officeart/2005/8/layout/orgChart1"/>
    <dgm:cxn modelId="{DF1ADCEA-961E-4F1D-8690-744CFA6DE9C5}" type="presParOf" srcId="{A0C2B5CE-009A-4C76-8198-F86790FF9316}" destId="{D5BB11A6-2BAD-41CD-A56E-0F6D5AF96D08}" srcOrd="0" destOrd="0" presId="urn:microsoft.com/office/officeart/2005/8/layout/orgChart1"/>
    <dgm:cxn modelId="{33C4993A-9A95-49C8-B1EC-8D2B9CD220D8}" type="presParOf" srcId="{D5BB11A6-2BAD-41CD-A56E-0F6D5AF96D08}" destId="{2EC69C78-1B2B-4DD1-AE2C-8D639ABEB323}" srcOrd="0" destOrd="0" presId="urn:microsoft.com/office/officeart/2005/8/layout/orgChart1"/>
    <dgm:cxn modelId="{1EFD2426-108E-4F3E-81C3-FD54EBC753D5}" type="presParOf" srcId="{D5BB11A6-2BAD-41CD-A56E-0F6D5AF96D08}" destId="{D8EE1FA1-C8FB-4146-91B8-ACFC8FCF7608}" srcOrd="1" destOrd="0" presId="urn:microsoft.com/office/officeart/2005/8/layout/orgChart1"/>
    <dgm:cxn modelId="{49775DC5-2879-43C8-95B0-687773DC89AC}" type="presParOf" srcId="{A0C2B5CE-009A-4C76-8198-F86790FF9316}" destId="{147E5723-0106-440C-9CC3-492E85BD9B83}" srcOrd="1" destOrd="0" presId="urn:microsoft.com/office/officeart/2005/8/layout/orgChart1"/>
    <dgm:cxn modelId="{0EC8B089-4881-48F9-87AF-D3C737CE78F6}" type="presParOf" srcId="{147E5723-0106-440C-9CC3-492E85BD9B83}" destId="{D42C9A89-CA46-41A4-8BA0-1D52D4F27471}" srcOrd="0" destOrd="0" presId="urn:microsoft.com/office/officeart/2005/8/layout/orgChart1"/>
    <dgm:cxn modelId="{BC76ADA7-A178-4EE3-845C-B220D25E969D}" type="presParOf" srcId="{147E5723-0106-440C-9CC3-492E85BD9B83}" destId="{199A3735-17BC-462D-ABF5-7268346149E4}" srcOrd="1" destOrd="0" presId="urn:microsoft.com/office/officeart/2005/8/layout/orgChart1"/>
    <dgm:cxn modelId="{278B4831-9D6B-4ECF-B8E3-3826BE1CBDEE}" type="presParOf" srcId="{199A3735-17BC-462D-ABF5-7268346149E4}" destId="{EC7F5372-4B5C-4AB7-ACDD-30322F68063D}" srcOrd="0" destOrd="0" presId="urn:microsoft.com/office/officeart/2005/8/layout/orgChart1"/>
    <dgm:cxn modelId="{AA788C4B-DB69-441D-BBF9-81AA01C42F4E}" type="presParOf" srcId="{EC7F5372-4B5C-4AB7-ACDD-30322F68063D}" destId="{66AD2EB6-4A0E-45F3-8363-16D57C1EA256}" srcOrd="0" destOrd="0" presId="urn:microsoft.com/office/officeart/2005/8/layout/orgChart1"/>
    <dgm:cxn modelId="{36F0F9AB-3C88-4468-9BD0-30DD9CC769CC}" type="presParOf" srcId="{EC7F5372-4B5C-4AB7-ACDD-30322F68063D}" destId="{02042E6D-3E1B-4811-A4F7-83D0B1CAD4B5}" srcOrd="1" destOrd="0" presId="urn:microsoft.com/office/officeart/2005/8/layout/orgChart1"/>
    <dgm:cxn modelId="{991C129F-93DE-4603-86FC-9C8428A6CB86}" type="presParOf" srcId="{199A3735-17BC-462D-ABF5-7268346149E4}" destId="{36F11981-2A31-4A62-B013-0EBA67562E01}" srcOrd="1" destOrd="0" presId="urn:microsoft.com/office/officeart/2005/8/layout/orgChart1"/>
    <dgm:cxn modelId="{CB12908C-B2E4-4A38-BCB8-D12C2B1449F2}" type="presParOf" srcId="{199A3735-17BC-462D-ABF5-7268346149E4}" destId="{2E0E59D9-0615-47D9-BCE5-53C6B5A17011}" srcOrd="2" destOrd="0" presId="urn:microsoft.com/office/officeart/2005/8/layout/orgChart1"/>
    <dgm:cxn modelId="{3CFBCE4D-7057-4D63-B485-7559369E9408}" type="presParOf" srcId="{147E5723-0106-440C-9CC3-492E85BD9B83}" destId="{542970D6-FE4C-4CBE-BF7D-CE2B762601EF}" srcOrd="2" destOrd="0" presId="urn:microsoft.com/office/officeart/2005/8/layout/orgChart1"/>
    <dgm:cxn modelId="{54202240-5B5E-4E2C-AB02-E3B6FF6CF1FB}" type="presParOf" srcId="{147E5723-0106-440C-9CC3-492E85BD9B83}" destId="{072318A9-9968-4E2A-B967-3D32B3F45A21}" srcOrd="3" destOrd="0" presId="urn:microsoft.com/office/officeart/2005/8/layout/orgChart1"/>
    <dgm:cxn modelId="{7EC1012B-D494-45A0-9E1F-DE50CB72C93F}" type="presParOf" srcId="{072318A9-9968-4E2A-B967-3D32B3F45A21}" destId="{8A2AE4C0-B150-40F8-A311-E3A0EFD688D1}" srcOrd="0" destOrd="0" presId="urn:microsoft.com/office/officeart/2005/8/layout/orgChart1"/>
    <dgm:cxn modelId="{325213C5-582C-44FD-B894-DEB337B78C7C}" type="presParOf" srcId="{8A2AE4C0-B150-40F8-A311-E3A0EFD688D1}" destId="{3FF663BE-0019-423B-86B0-3A63A1BC63AC}" srcOrd="0" destOrd="0" presId="urn:microsoft.com/office/officeart/2005/8/layout/orgChart1"/>
    <dgm:cxn modelId="{6D044F71-082B-4198-BC97-72106173505E}" type="presParOf" srcId="{8A2AE4C0-B150-40F8-A311-E3A0EFD688D1}" destId="{9A5323EF-DB64-4FD2-9BD6-A56B3FA62979}" srcOrd="1" destOrd="0" presId="urn:microsoft.com/office/officeart/2005/8/layout/orgChart1"/>
    <dgm:cxn modelId="{9BC65E74-4E71-4EE0-AFAA-65EE1FF91598}" type="presParOf" srcId="{072318A9-9968-4E2A-B967-3D32B3F45A21}" destId="{8D58E3D7-05D8-4BB7-9CDD-31E706FB0C84}" srcOrd="1" destOrd="0" presId="urn:microsoft.com/office/officeart/2005/8/layout/orgChart1"/>
    <dgm:cxn modelId="{D657BB09-F663-4FA2-8802-5DF43A64C4B5}" type="presParOf" srcId="{072318A9-9968-4E2A-B967-3D32B3F45A21}" destId="{72581F04-BC1C-4CD2-BAD8-30CF7B018F4E}" srcOrd="2" destOrd="0" presId="urn:microsoft.com/office/officeart/2005/8/layout/orgChart1"/>
    <dgm:cxn modelId="{38CF819C-AA0E-4DFE-9935-6EFCB551280A}" type="presParOf" srcId="{147E5723-0106-440C-9CC3-492E85BD9B83}" destId="{DA3EE4CA-4362-4499-8D8A-6D3D7009BACC}" srcOrd="4" destOrd="0" presId="urn:microsoft.com/office/officeart/2005/8/layout/orgChart1"/>
    <dgm:cxn modelId="{9A8415CC-4CCB-4DBD-9895-067C0F9C77AE}" type="presParOf" srcId="{147E5723-0106-440C-9CC3-492E85BD9B83}" destId="{C8FDC329-90CC-4083-AF61-355A6022B4B4}" srcOrd="5" destOrd="0" presId="urn:microsoft.com/office/officeart/2005/8/layout/orgChart1"/>
    <dgm:cxn modelId="{6C379324-3C49-45FA-AC21-F1B0B0B07E2F}" type="presParOf" srcId="{C8FDC329-90CC-4083-AF61-355A6022B4B4}" destId="{DA0AEBF9-89B8-4B20-9854-CC35B302C33E}" srcOrd="0" destOrd="0" presId="urn:microsoft.com/office/officeart/2005/8/layout/orgChart1"/>
    <dgm:cxn modelId="{EFB760AC-161A-48DA-9C68-670F0C2714DF}" type="presParOf" srcId="{DA0AEBF9-89B8-4B20-9854-CC35B302C33E}" destId="{07B8E51C-9A52-470F-8AF0-6D85A8714350}" srcOrd="0" destOrd="0" presId="urn:microsoft.com/office/officeart/2005/8/layout/orgChart1"/>
    <dgm:cxn modelId="{D156AA30-EE65-4BC9-B93D-7E0260BC4AED}" type="presParOf" srcId="{DA0AEBF9-89B8-4B20-9854-CC35B302C33E}" destId="{57173D4C-0615-4AE6-A7BC-DD1276023337}" srcOrd="1" destOrd="0" presId="urn:microsoft.com/office/officeart/2005/8/layout/orgChart1"/>
    <dgm:cxn modelId="{0C103E6E-BA2F-446B-9AAB-C7F8BBAB286E}" type="presParOf" srcId="{C8FDC329-90CC-4083-AF61-355A6022B4B4}" destId="{81562374-75D5-45C9-B671-58148C432532}" srcOrd="1" destOrd="0" presId="urn:microsoft.com/office/officeart/2005/8/layout/orgChart1"/>
    <dgm:cxn modelId="{9B4FF14E-EE9D-49FD-BA19-A572594E3529}" type="presParOf" srcId="{C8FDC329-90CC-4083-AF61-355A6022B4B4}" destId="{232F7633-9F27-4C88-8811-24FEE7E33853}" srcOrd="2" destOrd="0" presId="urn:microsoft.com/office/officeart/2005/8/layout/orgChart1"/>
    <dgm:cxn modelId="{DE237CBB-1EC7-4062-A483-F551830F8121}" type="presParOf" srcId="{A0C2B5CE-009A-4C76-8198-F86790FF9316}" destId="{2A651CA2-3669-46AD-8E21-C8C3D737BCCD}" srcOrd="2" destOrd="0" presId="urn:microsoft.com/office/officeart/2005/8/layout/orgChart1"/>
    <dgm:cxn modelId="{30C668EC-2999-4334-8521-1DD6ED1D8E8E}" type="presParOf" srcId="{3C842756-4413-4BA7-99C7-217DB05B86DD}" destId="{D7AB2F82-2C73-48AE-86D1-D46A6DC3DD53}" srcOrd="1" destOrd="0" presId="urn:microsoft.com/office/officeart/2005/8/layout/orgChart1"/>
    <dgm:cxn modelId="{C0E85CFD-765A-487B-B283-BF30AF3691A2}" type="presParOf" srcId="{D7AB2F82-2C73-48AE-86D1-D46A6DC3DD53}" destId="{036269B3-0551-4CA3-ACA7-6333356A0E88}" srcOrd="0" destOrd="0" presId="urn:microsoft.com/office/officeart/2005/8/layout/orgChart1"/>
    <dgm:cxn modelId="{163D79FC-5A8B-4BA6-85E0-0B63158EC044}" type="presParOf" srcId="{036269B3-0551-4CA3-ACA7-6333356A0E88}" destId="{C76877E7-BC2C-4958-B30E-9F120207BE33}" srcOrd="0" destOrd="0" presId="urn:microsoft.com/office/officeart/2005/8/layout/orgChart1"/>
    <dgm:cxn modelId="{B0CDF98F-29A1-4C7B-9CB9-310E579635B3}" type="presParOf" srcId="{036269B3-0551-4CA3-ACA7-6333356A0E88}" destId="{C3A9DF47-502E-4DF1-90A4-D858BC026B66}" srcOrd="1" destOrd="0" presId="urn:microsoft.com/office/officeart/2005/8/layout/orgChart1"/>
    <dgm:cxn modelId="{99CD1137-36B1-4D09-B9CD-F782C089BE5A}" type="presParOf" srcId="{D7AB2F82-2C73-48AE-86D1-D46A6DC3DD53}" destId="{531BAD01-64A5-466E-8C15-395FBFE05012}" srcOrd="1" destOrd="0" presId="urn:microsoft.com/office/officeart/2005/8/layout/orgChart1"/>
    <dgm:cxn modelId="{A4CA7920-B3F0-40D8-B4DA-28839D76F920}" type="presParOf" srcId="{D7AB2F82-2C73-48AE-86D1-D46A6DC3DD53}" destId="{2EB6CC57-A175-4B64-96E7-D92A4C624FD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D0BCAD9-39D3-4438-909A-0B5A4AAE81D7}" type="doc">
      <dgm:prSet loTypeId="urn:microsoft.com/office/officeart/2005/8/layout/cycle6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9B63452B-25F9-4805-8775-F0AF77D6EB46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Доходы от использования имущества, находящегося в</a:t>
          </a:r>
        </a:p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государственной или муниципальной собственности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ECE6B5D-62BC-457A-9D2D-2BB3B4F4244F}" type="parTrans" cxnId="{F0D2C321-FB87-4524-BB43-88EF4A670107}">
      <dgm:prSet/>
      <dgm:spPr/>
      <dgm:t>
        <a:bodyPr/>
        <a:lstStyle/>
        <a:p>
          <a:endParaRPr lang="ru-RU"/>
        </a:p>
      </dgm:t>
    </dgm:pt>
    <dgm:pt modelId="{8CC21CFF-99BA-4B98-9EEE-35603CC4A33C}" type="sibTrans" cxnId="{F0D2C321-FB87-4524-BB43-88EF4A670107}">
      <dgm:prSet/>
      <dgm:spPr/>
      <dgm:t>
        <a:bodyPr/>
        <a:lstStyle/>
        <a:p>
          <a:endParaRPr lang="ru-RU"/>
        </a:p>
      </dgm:t>
    </dgm:pt>
    <dgm:pt modelId="{AE1082A8-6578-41C7-938D-F72D46132E3B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Доходы от продажи</a:t>
          </a:r>
        </a:p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имущества, находящегося в</a:t>
          </a:r>
        </a:p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государственной или</a:t>
          </a:r>
        </a:p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муниципальной собственности</a:t>
          </a:r>
          <a:endParaRPr lang="ru-RU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F6510AD-3D1B-4206-8D81-E002F551BF3C}" type="parTrans" cxnId="{8933A746-C542-4209-AA3D-1AFE06C147FA}">
      <dgm:prSet/>
      <dgm:spPr/>
      <dgm:t>
        <a:bodyPr/>
        <a:lstStyle/>
        <a:p>
          <a:endParaRPr lang="ru-RU"/>
        </a:p>
      </dgm:t>
    </dgm:pt>
    <dgm:pt modelId="{6B2E75A0-1857-4697-A781-0E7DFC8F8C8F}" type="sibTrans" cxnId="{8933A746-C542-4209-AA3D-1AFE06C147FA}">
      <dgm:prSet/>
      <dgm:spPr/>
      <dgm:t>
        <a:bodyPr/>
        <a:lstStyle/>
        <a:p>
          <a:endParaRPr lang="ru-RU"/>
        </a:p>
      </dgm:t>
    </dgm:pt>
    <dgm:pt modelId="{BDE6EF26-CBDA-4064-A9A8-A9B3A36301DD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Средства самообложения</a:t>
          </a:r>
        </a:p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граждан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2350EE7-6693-47C9-BCFB-0D1D059009AB}" type="parTrans" cxnId="{7B137697-B352-4DC8-BCD3-51E6DA4FEFF2}">
      <dgm:prSet/>
      <dgm:spPr/>
      <dgm:t>
        <a:bodyPr/>
        <a:lstStyle/>
        <a:p>
          <a:endParaRPr lang="ru-RU"/>
        </a:p>
      </dgm:t>
    </dgm:pt>
    <dgm:pt modelId="{8D106F6C-8776-45E6-8A0A-CBB9C7F092A3}" type="sibTrans" cxnId="{7B137697-B352-4DC8-BCD3-51E6DA4FEFF2}">
      <dgm:prSet/>
      <dgm:spPr/>
      <dgm:t>
        <a:bodyPr/>
        <a:lstStyle/>
        <a:p>
          <a:endParaRPr lang="ru-RU"/>
        </a:p>
      </dgm:t>
    </dgm:pt>
    <dgm:pt modelId="{1D30DF18-DB31-4E40-984A-ABA7D994F7B4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Доходы от платных услуг,</a:t>
          </a:r>
        </a:p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оказываемых казенными</a:t>
          </a:r>
        </a:p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учреждениями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20766D4-E2D5-419C-8A1B-1330ED04DDC4}" type="parTrans" cxnId="{33EC62EB-03AB-4C49-872A-A5B254A79EF5}">
      <dgm:prSet/>
      <dgm:spPr/>
      <dgm:t>
        <a:bodyPr/>
        <a:lstStyle/>
        <a:p>
          <a:endParaRPr lang="ru-RU"/>
        </a:p>
      </dgm:t>
    </dgm:pt>
    <dgm:pt modelId="{EA464646-C6A3-4DC9-B7C4-707B7BB2B22C}" type="sibTrans" cxnId="{33EC62EB-03AB-4C49-872A-A5B254A79EF5}">
      <dgm:prSet/>
      <dgm:spPr/>
      <dgm:t>
        <a:bodyPr/>
        <a:lstStyle/>
        <a:p>
          <a:endParaRPr lang="ru-RU"/>
        </a:p>
      </dgm:t>
    </dgm:pt>
    <dgm:pt modelId="{89370095-78A1-4872-B992-C4345ED8B48A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Иные неналоговые доходы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6957842-CCCE-4CF2-A1EE-A6C47F1EEB2D}" type="parTrans" cxnId="{5B7BAD71-6964-450C-80FB-C575D357FB0D}">
      <dgm:prSet/>
      <dgm:spPr/>
      <dgm:t>
        <a:bodyPr/>
        <a:lstStyle/>
        <a:p>
          <a:endParaRPr lang="ru-RU"/>
        </a:p>
      </dgm:t>
    </dgm:pt>
    <dgm:pt modelId="{EFEC7345-2F6F-4BE1-A83A-ED8E94C56AEF}" type="sibTrans" cxnId="{5B7BAD71-6964-450C-80FB-C575D357FB0D}">
      <dgm:prSet/>
      <dgm:spPr/>
      <dgm:t>
        <a:bodyPr/>
        <a:lstStyle/>
        <a:p>
          <a:endParaRPr lang="ru-RU"/>
        </a:p>
      </dgm:t>
    </dgm:pt>
    <dgm:pt modelId="{C6BD0130-E4F0-42DF-AB04-5DB5CB1F8A50}">
      <dgm:prSet custT="1"/>
      <dgm:spPr/>
      <dgm:t>
        <a:bodyPr/>
        <a:lstStyle/>
        <a:p>
          <a:r>
            <a:rPr lang="ru-RU" sz="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Средства, полученные в результате применения мер гражданско-правовой,</a:t>
          </a:r>
        </a:p>
        <a:p>
          <a:r>
            <a:rPr lang="ru-RU" sz="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административной и уголовной ответственности, в том числе штрафы, конфискации,</a:t>
          </a:r>
        </a:p>
        <a:p>
          <a:r>
            <a:rPr lang="ru-RU" sz="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компенсации, а также средства, полученные в возмещение вреда, причиненного</a:t>
          </a:r>
        </a:p>
        <a:p>
          <a:r>
            <a:rPr lang="ru-RU" sz="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Российской Федерации, субъектам Российской Федерации, муниципальным образованиям,</a:t>
          </a:r>
        </a:p>
        <a:p>
          <a:r>
            <a:rPr lang="ru-RU" sz="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 иные суммы принудительного изъятия</a:t>
          </a:r>
          <a:endParaRPr lang="ru-RU" sz="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C2E1767-CC39-43CF-9CBA-F1BD2ADD1147}" type="parTrans" cxnId="{3C0714F5-9E57-44EF-9CB6-343339391029}">
      <dgm:prSet/>
      <dgm:spPr/>
      <dgm:t>
        <a:bodyPr/>
        <a:lstStyle/>
        <a:p>
          <a:endParaRPr lang="ru-RU"/>
        </a:p>
      </dgm:t>
    </dgm:pt>
    <dgm:pt modelId="{AD1BA311-031A-4017-92F4-64F305A80CEA}" type="sibTrans" cxnId="{3C0714F5-9E57-44EF-9CB6-343339391029}">
      <dgm:prSet/>
      <dgm:spPr/>
      <dgm:t>
        <a:bodyPr/>
        <a:lstStyle/>
        <a:p>
          <a:endParaRPr lang="ru-RU"/>
        </a:p>
      </dgm:t>
    </dgm:pt>
    <dgm:pt modelId="{B3CCF19B-DDA3-4DEE-A6D8-B9EDA6EC3F75}" type="pres">
      <dgm:prSet presAssocID="{BD0BCAD9-39D3-4438-909A-0B5A4AAE81D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4AE0B0F-CCA4-487D-A7A1-FFBC6DBD964B}" type="pres">
      <dgm:prSet presAssocID="{9B63452B-25F9-4805-8775-F0AF77D6EB46}" presName="node" presStyleLbl="node1" presStyleIdx="0" presStyleCnt="6" custScaleX="172215" custScaleY="229341" custRadScaleRad="93663" custRadScaleInc="16740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2A6DEEBE-5042-4B0A-B05D-B35AC8293093}" type="pres">
      <dgm:prSet presAssocID="{9B63452B-25F9-4805-8775-F0AF77D6EB46}" presName="spNode" presStyleCnt="0"/>
      <dgm:spPr/>
    </dgm:pt>
    <dgm:pt modelId="{575F9039-2184-4EE6-83C5-FDFED7DF6B67}" type="pres">
      <dgm:prSet presAssocID="{8CC21CFF-99BA-4B98-9EEE-35603CC4A33C}" presName="sibTrans" presStyleLbl="sibTrans1D1" presStyleIdx="0" presStyleCnt="6"/>
      <dgm:spPr/>
      <dgm:t>
        <a:bodyPr/>
        <a:lstStyle/>
        <a:p>
          <a:endParaRPr lang="ru-RU"/>
        </a:p>
      </dgm:t>
    </dgm:pt>
    <dgm:pt modelId="{5BA5BEEB-DF3B-4C66-B926-EAAE37F50078}" type="pres">
      <dgm:prSet presAssocID="{AE1082A8-6578-41C7-938D-F72D46132E3B}" presName="node" presStyleLbl="node1" presStyleIdx="1" presStyleCnt="6" custScaleX="164776" custScaleY="228571" custRadScaleRad="97913" custRadScaleInc="21312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80510F65-508E-4CA1-A0AF-831943A3F3D3}" type="pres">
      <dgm:prSet presAssocID="{AE1082A8-6578-41C7-938D-F72D46132E3B}" presName="spNode" presStyleCnt="0"/>
      <dgm:spPr/>
    </dgm:pt>
    <dgm:pt modelId="{603B41DD-C43D-4B90-9AB6-E84E7B92DFA7}" type="pres">
      <dgm:prSet presAssocID="{6B2E75A0-1857-4697-A781-0E7DFC8F8C8F}" presName="sibTrans" presStyleLbl="sibTrans1D1" presStyleIdx="1" presStyleCnt="6"/>
      <dgm:spPr/>
      <dgm:t>
        <a:bodyPr/>
        <a:lstStyle/>
        <a:p>
          <a:endParaRPr lang="ru-RU"/>
        </a:p>
      </dgm:t>
    </dgm:pt>
    <dgm:pt modelId="{194CA613-0962-4E73-8DDA-AABB4D19608A}" type="pres">
      <dgm:prSet presAssocID="{BDE6EF26-CBDA-4064-A9A8-A9B3A36301DD}" presName="node" presStyleLbl="node1" presStyleIdx="2" presStyleCnt="6" custScaleX="161718" custScaleY="232268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19E3EEB3-5D26-4C6D-B10E-DCD4E25FBE0F}" type="pres">
      <dgm:prSet presAssocID="{BDE6EF26-CBDA-4064-A9A8-A9B3A36301DD}" presName="spNode" presStyleCnt="0"/>
      <dgm:spPr/>
    </dgm:pt>
    <dgm:pt modelId="{9C20E02A-9427-41D3-93AA-961A553AC70E}" type="pres">
      <dgm:prSet presAssocID="{8D106F6C-8776-45E6-8A0A-CBB9C7F092A3}" presName="sibTrans" presStyleLbl="sibTrans1D1" presStyleIdx="2" presStyleCnt="6"/>
      <dgm:spPr/>
      <dgm:t>
        <a:bodyPr/>
        <a:lstStyle/>
        <a:p>
          <a:endParaRPr lang="ru-RU"/>
        </a:p>
      </dgm:t>
    </dgm:pt>
    <dgm:pt modelId="{914DEA59-73FC-4E61-B5A2-850D58E47BED}" type="pres">
      <dgm:prSet presAssocID="{1D30DF18-DB31-4E40-984A-ABA7D994F7B4}" presName="node" presStyleLbl="node1" presStyleIdx="3" presStyleCnt="6" custScaleX="160830" custScaleY="225674" custRadScaleRad="92509" custRadScaleInc="-541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15B50D1B-97FE-4794-9C59-A8D9CB1DF95B}" type="pres">
      <dgm:prSet presAssocID="{1D30DF18-DB31-4E40-984A-ABA7D994F7B4}" presName="spNode" presStyleCnt="0"/>
      <dgm:spPr/>
    </dgm:pt>
    <dgm:pt modelId="{F6674D72-9B46-4390-B044-707AFE9F2978}" type="pres">
      <dgm:prSet presAssocID="{EA464646-C6A3-4DC9-B7C4-707B7BB2B22C}" presName="sibTrans" presStyleLbl="sibTrans1D1" presStyleIdx="3" presStyleCnt="6"/>
      <dgm:spPr/>
      <dgm:t>
        <a:bodyPr/>
        <a:lstStyle/>
        <a:p>
          <a:endParaRPr lang="ru-RU"/>
        </a:p>
      </dgm:t>
    </dgm:pt>
    <dgm:pt modelId="{6B62CF41-5203-4F4A-9CB4-37DD3B0D3D7C}" type="pres">
      <dgm:prSet presAssocID="{C6BD0130-E4F0-42DF-AB04-5DB5CB1F8A50}" presName="node" presStyleLbl="node1" presStyleIdx="4" presStyleCnt="6" custScaleX="170419" custScaleY="246427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D73C9863-F8AB-4EC9-96B2-A77D90EBE2D3}" type="pres">
      <dgm:prSet presAssocID="{C6BD0130-E4F0-42DF-AB04-5DB5CB1F8A50}" presName="spNode" presStyleCnt="0"/>
      <dgm:spPr/>
    </dgm:pt>
    <dgm:pt modelId="{A8CD8386-004B-4819-9283-0783D43E8A41}" type="pres">
      <dgm:prSet presAssocID="{AD1BA311-031A-4017-92F4-64F305A80CEA}" presName="sibTrans" presStyleLbl="sibTrans1D1" presStyleIdx="4" presStyleCnt="6"/>
      <dgm:spPr/>
      <dgm:t>
        <a:bodyPr/>
        <a:lstStyle/>
        <a:p>
          <a:endParaRPr lang="ru-RU"/>
        </a:p>
      </dgm:t>
    </dgm:pt>
    <dgm:pt modelId="{85425799-6120-49C3-BFBC-BF53A52C7B6F}" type="pres">
      <dgm:prSet presAssocID="{89370095-78A1-4872-B992-C4345ED8B48A}" presName="node" presStyleLbl="node1" presStyleIdx="5" presStyleCnt="6" custScaleX="170419" custScaleY="252427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6CD1EDAA-7A4F-4C9C-B43A-1CAEE395DB39}" type="pres">
      <dgm:prSet presAssocID="{89370095-78A1-4872-B992-C4345ED8B48A}" presName="spNode" presStyleCnt="0"/>
      <dgm:spPr/>
    </dgm:pt>
    <dgm:pt modelId="{5896823E-2775-47F2-AB7A-9B55E3480F13}" type="pres">
      <dgm:prSet presAssocID="{EFEC7345-2F6F-4BE1-A83A-ED8E94C56AEF}" presName="sibTrans" presStyleLbl="sibTrans1D1" presStyleIdx="5" presStyleCnt="6"/>
      <dgm:spPr/>
      <dgm:t>
        <a:bodyPr/>
        <a:lstStyle/>
        <a:p>
          <a:endParaRPr lang="ru-RU"/>
        </a:p>
      </dgm:t>
    </dgm:pt>
  </dgm:ptLst>
  <dgm:cxnLst>
    <dgm:cxn modelId="{0DF997BA-DF84-4C78-8FC4-2EB6F0FA9D9B}" type="presOf" srcId="{8CC21CFF-99BA-4B98-9EEE-35603CC4A33C}" destId="{575F9039-2184-4EE6-83C5-FDFED7DF6B67}" srcOrd="0" destOrd="0" presId="urn:microsoft.com/office/officeart/2005/8/layout/cycle6"/>
    <dgm:cxn modelId="{5B7BAD71-6964-450C-80FB-C575D357FB0D}" srcId="{BD0BCAD9-39D3-4438-909A-0B5A4AAE81D7}" destId="{89370095-78A1-4872-B992-C4345ED8B48A}" srcOrd="5" destOrd="0" parTransId="{B6957842-CCCE-4CF2-A1EE-A6C47F1EEB2D}" sibTransId="{EFEC7345-2F6F-4BE1-A83A-ED8E94C56AEF}"/>
    <dgm:cxn modelId="{8933A746-C542-4209-AA3D-1AFE06C147FA}" srcId="{BD0BCAD9-39D3-4438-909A-0B5A4AAE81D7}" destId="{AE1082A8-6578-41C7-938D-F72D46132E3B}" srcOrd="1" destOrd="0" parTransId="{9F6510AD-3D1B-4206-8D81-E002F551BF3C}" sibTransId="{6B2E75A0-1857-4697-A781-0E7DFC8F8C8F}"/>
    <dgm:cxn modelId="{3C0714F5-9E57-44EF-9CB6-343339391029}" srcId="{BD0BCAD9-39D3-4438-909A-0B5A4AAE81D7}" destId="{C6BD0130-E4F0-42DF-AB04-5DB5CB1F8A50}" srcOrd="4" destOrd="0" parTransId="{DC2E1767-CC39-43CF-9CBA-F1BD2ADD1147}" sibTransId="{AD1BA311-031A-4017-92F4-64F305A80CEA}"/>
    <dgm:cxn modelId="{9C154F58-1CC6-47DB-9E6C-ECDF310541B1}" type="presOf" srcId="{8D106F6C-8776-45E6-8A0A-CBB9C7F092A3}" destId="{9C20E02A-9427-41D3-93AA-961A553AC70E}" srcOrd="0" destOrd="0" presId="urn:microsoft.com/office/officeart/2005/8/layout/cycle6"/>
    <dgm:cxn modelId="{FDCC2202-B9C4-4792-A842-64A86ABC904C}" type="presOf" srcId="{6B2E75A0-1857-4697-A781-0E7DFC8F8C8F}" destId="{603B41DD-C43D-4B90-9AB6-E84E7B92DFA7}" srcOrd="0" destOrd="0" presId="urn:microsoft.com/office/officeart/2005/8/layout/cycle6"/>
    <dgm:cxn modelId="{33EC62EB-03AB-4C49-872A-A5B254A79EF5}" srcId="{BD0BCAD9-39D3-4438-909A-0B5A4AAE81D7}" destId="{1D30DF18-DB31-4E40-984A-ABA7D994F7B4}" srcOrd="3" destOrd="0" parTransId="{220766D4-E2D5-419C-8A1B-1330ED04DDC4}" sibTransId="{EA464646-C6A3-4DC9-B7C4-707B7BB2B22C}"/>
    <dgm:cxn modelId="{4FB735EF-38CE-4E28-994F-EDB5E326DBD6}" type="presOf" srcId="{AD1BA311-031A-4017-92F4-64F305A80CEA}" destId="{A8CD8386-004B-4819-9283-0783D43E8A41}" srcOrd="0" destOrd="0" presId="urn:microsoft.com/office/officeart/2005/8/layout/cycle6"/>
    <dgm:cxn modelId="{0F9F3526-6D8D-4996-8262-179EF87B1B0C}" type="presOf" srcId="{EA464646-C6A3-4DC9-B7C4-707B7BB2B22C}" destId="{F6674D72-9B46-4390-B044-707AFE9F2978}" srcOrd="0" destOrd="0" presId="urn:microsoft.com/office/officeart/2005/8/layout/cycle6"/>
    <dgm:cxn modelId="{63DC99ED-0DEA-40B3-87AC-AC11A86BB76C}" type="presOf" srcId="{BD0BCAD9-39D3-4438-909A-0B5A4AAE81D7}" destId="{B3CCF19B-DDA3-4DEE-A6D8-B9EDA6EC3F75}" srcOrd="0" destOrd="0" presId="urn:microsoft.com/office/officeart/2005/8/layout/cycle6"/>
    <dgm:cxn modelId="{BE806878-0E53-4D2B-A126-4D2708024D45}" type="presOf" srcId="{BDE6EF26-CBDA-4064-A9A8-A9B3A36301DD}" destId="{194CA613-0962-4E73-8DDA-AABB4D19608A}" srcOrd="0" destOrd="0" presId="urn:microsoft.com/office/officeart/2005/8/layout/cycle6"/>
    <dgm:cxn modelId="{F0D2C321-FB87-4524-BB43-88EF4A670107}" srcId="{BD0BCAD9-39D3-4438-909A-0B5A4AAE81D7}" destId="{9B63452B-25F9-4805-8775-F0AF77D6EB46}" srcOrd="0" destOrd="0" parTransId="{0ECE6B5D-62BC-457A-9D2D-2BB3B4F4244F}" sibTransId="{8CC21CFF-99BA-4B98-9EEE-35603CC4A33C}"/>
    <dgm:cxn modelId="{3C1D068F-3B58-4FCE-A4C9-10D5EBEB4F90}" type="presOf" srcId="{AE1082A8-6578-41C7-938D-F72D46132E3B}" destId="{5BA5BEEB-DF3B-4C66-B926-EAAE37F50078}" srcOrd="0" destOrd="0" presId="urn:microsoft.com/office/officeart/2005/8/layout/cycle6"/>
    <dgm:cxn modelId="{B1A39EF6-B270-41C1-8F31-7A262741E24D}" type="presOf" srcId="{9B63452B-25F9-4805-8775-F0AF77D6EB46}" destId="{24AE0B0F-CCA4-487D-A7A1-FFBC6DBD964B}" srcOrd="0" destOrd="0" presId="urn:microsoft.com/office/officeart/2005/8/layout/cycle6"/>
    <dgm:cxn modelId="{7C5474E8-F26D-4C63-BA9C-7431CB5CE255}" type="presOf" srcId="{C6BD0130-E4F0-42DF-AB04-5DB5CB1F8A50}" destId="{6B62CF41-5203-4F4A-9CB4-37DD3B0D3D7C}" srcOrd="0" destOrd="0" presId="urn:microsoft.com/office/officeart/2005/8/layout/cycle6"/>
    <dgm:cxn modelId="{7B137697-B352-4DC8-BCD3-51E6DA4FEFF2}" srcId="{BD0BCAD9-39D3-4438-909A-0B5A4AAE81D7}" destId="{BDE6EF26-CBDA-4064-A9A8-A9B3A36301DD}" srcOrd="2" destOrd="0" parTransId="{E2350EE7-6693-47C9-BCFB-0D1D059009AB}" sibTransId="{8D106F6C-8776-45E6-8A0A-CBB9C7F092A3}"/>
    <dgm:cxn modelId="{94ECE70C-7378-43F4-B702-DF9C26EAAD3E}" type="presOf" srcId="{1D30DF18-DB31-4E40-984A-ABA7D994F7B4}" destId="{914DEA59-73FC-4E61-B5A2-850D58E47BED}" srcOrd="0" destOrd="0" presId="urn:microsoft.com/office/officeart/2005/8/layout/cycle6"/>
    <dgm:cxn modelId="{AEF9B46E-F850-49E5-9D8A-65449E45B0B3}" type="presOf" srcId="{EFEC7345-2F6F-4BE1-A83A-ED8E94C56AEF}" destId="{5896823E-2775-47F2-AB7A-9B55E3480F13}" srcOrd="0" destOrd="0" presId="urn:microsoft.com/office/officeart/2005/8/layout/cycle6"/>
    <dgm:cxn modelId="{F5B2880E-84F5-4F51-B22F-5932FD833944}" type="presOf" srcId="{89370095-78A1-4872-B992-C4345ED8B48A}" destId="{85425799-6120-49C3-BFBC-BF53A52C7B6F}" srcOrd="0" destOrd="0" presId="urn:microsoft.com/office/officeart/2005/8/layout/cycle6"/>
    <dgm:cxn modelId="{96A1D847-B2E0-4C29-A26E-7DAB9F996B7D}" type="presParOf" srcId="{B3CCF19B-DDA3-4DEE-A6D8-B9EDA6EC3F75}" destId="{24AE0B0F-CCA4-487D-A7A1-FFBC6DBD964B}" srcOrd="0" destOrd="0" presId="urn:microsoft.com/office/officeart/2005/8/layout/cycle6"/>
    <dgm:cxn modelId="{069BC646-D092-4CB5-9F53-7D8B880962A9}" type="presParOf" srcId="{B3CCF19B-DDA3-4DEE-A6D8-B9EDA6EC3F75}" destId="{2A6DEEBE-5042-4B0A-B05D-B35AC8293093}" srcOrd="1" destOrd="0" presId="urn:microsoft.com/office/officeart/2005/8/layout/cycle6"/>
    <dgm:cxn modelId="{F5043ADD-7BAD-438C-85D5-5C47C74017E7}" type="presParOf" srcId="{B3CCF19B-DDA3-4DEE-A6D8-B9EDA6EC3F75}" destId="{575F9039-2184-4EE6-83C5-FDFED7DF6B67}" srcOrd="2" destOrd="0" presId="urn:microsoft.com/office/officeart/2005/8/layout/cycle6"/>
    <dgm:cxn modelId="{DAB5066E-46FF-42B3-AF92-3625C8AE3F1B}" type="presParOf" srcId="{B3CCF19B-DDA3-4DEE-A6D8-B9EDA6EC3F75}" destId="{5BA5BEEB-DF3B-4C66-B926-EAAE37F50078}" srcOrd="3" destOrd="0" presId="urn:microsoft.com/office/officeart/2005/8/layout/cycle6"/>
    <dgm:cxn modelId="{684A7B14-6017-4B39-834E-C363839BC63F}" type="presParOf" srcId="{B3CCF19B-DDA3-4DEE-A6D8-B9EDA6EC3F75}" destId="{80510F65-508E-4CA1-A0AF-831943A3F3D3}" srcOrd="4" destOrd="0" presId="urn:microsoft.com/office/officeart/2005/8/layout/cycle6"/>
    <dgm:cxn modelId="{C1B660F0-A42F-4181-A3BB-ED3E4684C8CB}" type="presParOf" srcId="{B3CCF19B-DDA3-4DEE-A6D8-B9EDA6EC3F75}" destId="{603B41DD-C43D-4B90-9AB6-E84E7B92DFA7}" srcOrd="5" destOrd="0" presId="urn:microsoft.com/office/officeart/2005/8/layout/cycle6"/>
    <dgm:cxn modelId="{0D40C6C3-BA79-4354-908A-12D805D18012}" type="presParOf" srcId="{B3CCF19B-DDA3-4DEE-A6D8-B9EDA6EC3F75}" destId="{194CA613-0962-4E73-8DDA-AABB4D19608A}" srcOrd="6" destOrd="0" presId="urn:microsoft.com/office/officeart/2005/8/layout/cycle6"/>
    <dgm:cxn modelId="{B1EEDF9F-6F2F-4AD8-A06B-63E6099C9AB8}" type="presParOf" srcId="{B3CCF19B-DDA3-4DEE-A6D8-B9EDA6EC3F75}" destId="{19E3EEB3-5D26-4C6D-B10E-DCD4E25FBE0F}" srcOrd="7" destOrd="0" presId="urn:microsoft.com/office/officeart/2005/8/layout/cycle6"/>
    <dgm:cxn modelId="{095C433C-C518-4896-8E42-21ED84751537}" type="presParOf" srcId="{B3CCF19B-DDA3-4DEE-A6D8-B9EDA6EC3F75}" destId="{9C20E02A-9427-41D3-93AA-961A553AC70E}" srcOrd="8" destOrd="0" presId="urn:microsoft.com/office/officeart/2005/8/layout/cycle6"/>
    <dgm:cxn modelId="{F945F278-CEA6-4E94-A60F-531A776A2092}" type="presParOf" srcId="{B3CCF19B-DDA3-4DEE-A6D8-B9EDA6EC3F75}" destId="{914DEA59-73FC-4E61-B5A2-850D58E47BED}" srcOrd="9" destOrd="0" presId="urn:microsoft.com/office/officeart/2005/8/layout/cycle6"/>
    <dgm:cxn modelId="{21D71670-C3C2-431F-83C6-3224FE868C20}" type="presParOf" srcId="{B3CCF19B-DDA3-4DEE-A6D8-B9EDA6EC3F75}" destId="{15B50D1B-97FE-4794-9C59-A8D9CB1DF95B}" srcOrd="10" destOrd="0" presId="urn:microsoft.com/office/officeart/2005/8/layout/cycle6"/>
    <dgm:cxn modelId="{083E0C31-3BDA-4990-9271-5C9001C3CAB9}" type="presParOf" srcId="{B3CCF19B-DDA3-4DEE-A6D8-B9EDA6EC3F75}" destId="{F6674D72-9B46-4390-B044-707AFE9F2978}" srcOrd="11" destOrd="0" presId="urn:microsoft.com/office/officeart/2005/8/layout/cycle6"/>
    <dgm:cxn modelId="{CCFA69EA-EF56-4479-B461-2FFF7B8B4995}" type="presParOf" srcId="{B3CCF19B-DDA3-4DEE-A6D8-B9EDA6EC3F75}" destId="{6B62CF41-5203-4F4A-9CB4-37DD3B0D3D7C}" srcOrd="12" destOrd="0" presId="urn:microsoft.com/office/officeart/2005/8/layout/cycle6"/>
    <dgm:cxn modelId="{A8222B52-9CB8-4309-A67C-D0EE924DC338}" type="presParOf" srcId="{B3CCF19B-DDA3-4DEE-A6D8-B9EDA6EC3F75}" destId="{D73C9863-F8AB-4EC9-96B2-A77D90EBE2D3}" srcOrd="13" destOrd="0" presId="urn:microsoft.com/office/officeart/2005/8/layout/cycle6"/>
    <dgm:cxn modelId="{A8B5DE89-0237-46D2-B150-E824E72990A4}" type="presParOf" srcId="{B3CCF19B-DDA3-4DEE-A6D8-B9EDA6EC3F75}" destId="{A8CD8386-004B-4819-9283-0783D43E8A41}" srcOrd="14" destOrd="0" presId="urn:microsoft.com/office/officeart/2005/8/layout/cycle6"/>
    <dgm:cxn modelId="{5A0FDAD5-0E52-47D2-8E76-E4B93A204BB7}" type="presParOf" srcId="{B3CCF19B-DDA3-4DEE-A6D8-B9EDA6EC3F75}" destId="{85425799-6120-49C3-BFBC-BF53A52C7B6F}" srcOrd="15" destOrd="0" presId="urn:microsoft.com/office/officeart/2005/8/layout/cycle6"/>
    <dgm:cxn modelId="{3EAF6E45-C62A-45D1-AFFF-373CB6AEC0F9}" type="presParOf" srcId="{B3CCF19B-DDA3-4DEE-A6D8-B9EDA6EC3F75}" destId="{6CD1EDAA-7A4F-4C9C-B43A-1CAEE395DB39}" srcOrd="16" destOrd="0" presId="urn:microsoft.com/office/officeart/2005/8/layout/cycle6"/>
    <dgm:cxn modelId="{24152A67-9AE0-42B6-9C04-857CA3359CB0}" type="presParOf" srcId="{B3CCF19B-DDA3-4DEE-A6D8-B9EDA6EC3F75}" destId="{5896823E-2775-47F2-AB7A-9B55E3480F13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7F1F844-EA0E-4825-A194-93D18F1D740A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6BE7787A-15E5-4070-9894-5FFF704777C2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По функциям государственной власти (местного самоуправления) – «отраслевая» структура расходов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EB28739E-043C-4A23-9EA8-8074698044F3}" type="parTrans" cxnId="{C64AC565-9A43-4311-9FCB-6539E67837CA}">
      <dgm:prSet/>
      <dgm:spPr/>
      <dgm:t>
        <a:bodyPr/>
        <a:lstStyle/>
        <a:p>
          <a:endParaRPr lang="ru-RU"/>
        </a:p>
      </dgm:t>
    </dgm:pt>
    <dgm:pt modelId="{3E942731-2F0D-461C-B207-ADBF9B9416CE}" type="sibTrans" cxnId="{C64AC565-9A43-4311-9FCB-6539E67837CA}">
      <dgm:prSet/>
      <dgm:spPr/>
      <dgm:t>
        <a:bodyPr/>
        <a:lstStyle/>
        <a:p>
          <a:endParaRPr lang="ru-RU"/>
        </a:p>
      </dgm:t>
    </dgm:pt>
    <dgm:pt modelId="{A386D39C-4750-425E-8AA6-6A5DB5349F8C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По государственным (муниципальным) программам – «программная» структура расходов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3C65FEEA-6C4A-46AD-9CBB-11E02B68CC04}" type="parTrans" cxnId="{A39681DE-F10A-4293-9368-2880577F9417}">
      <dgm:prSet/>
      <dgm:spPr/>
      <dgm:t>
        <a:bodyPr/>
        <a:lstStyle/>
        <a:p>
          <a:endParaRPr lang="ru-RU"/>
        </a:p>
      </dgm:t>
    </dgm:pt>
    <dgm:pt modelId="{DFC1F69E-FDFA-45AF-B10E-4F09F1C4DDBD}" type="sibTrans" cxnId="{A39681DE-F10A-4293-9368-2880577F9417}">
      <dgm:prSet/>
      <dgm:spPr/>
      <dgm:t>
        <a:bodyPr/>
        <a:lstStyle/>
        <a:p>
          <a:endParaRPr lang="ru-RU"/>
        </a:p>
      </dgm:t>
    </dgm:pt>
    <dgm:pt modelId="{C1884B5A-1BAB-4ECA-A047-F9E286643CC2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По ведомствам –«ведомственная» структура расходов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A766DF93-33A7-4159-A1C8-E97F97D752DF}" type="parTrans" cxnId="{737F8EDF-4318-45B9-BCB5-5B0A961E1049}">
      <dgm:prSet/>
      <dgm:spPr/>
      <dgm:t>
        <a:bodyPr/>
        <a:lstStyle/>
        <a:p>
          <a:endParaRPr lang="ru-RU"/>
        </a:p>
      </dgm:t>
    </dgm:pt>
    <dgm:pt modelId="{FB18C66C-7662-4C35-86E3-F371B509C9DC}" type="sibTrans" cxnId="{737F8EDF-4318-45B9-BCB5-5B0A961E1049}">
      <dgm:prSet/>
      <dgm:spPr/>
      <dgm:t>
        <a:bodyPr/>
        <a:lstStyle/>
        <a:p>
          <a:endParaRPr lang="ru-RU"/>
        </a:p>
      </dgm:t>
    </dgm:pt>
    <dgm:pt modelId="{B13EAC86-E03E-4F22-885F-0E96D988C9C3}" type="pres">
      <dgm:prSet presAssocID="{97F1F844-EA0E-4825-A194-93D18F1D740A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A26C1B9C-522A-4E0D-A550-C6F6D76DDAEB}" type="pres">
      <dgm:prSet presAssocID="{6BE7787A-15E5-4070-9894-5FFF704777C2}" presName="composite" presStyleCnt="0"/>
      <dgm:spPr/>
    </dgm:pt>
    <dgm:pt modelId="{1E58C124-EE3E-4F1D-97E8-1F05078E8BEC}" type="pres">
      <dgm:prSet presAssocID="{6BE7787A-15E5-4070-9894-5FFF704777C2}" presName="LShape" presStyleLbl="alignNode1" presStyleIdx="0" presStyleCnt="5"/>
      <dgm:spPr/>
    </dgm:pt>
    <dgm:pt modelId="{22B61C91-2E7F-4C76-8E5D-8B237B6EA560}" type="pres">
      <dgm:prSet presAssocID="{6BE7787A-15E5-4070-9894-5FFF704777C2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4C328D-CC32-4873-BEBC-E2BB558E5DFF}" type="pres">
      <dgm:prSet presAssocID="{6BE7787A-15E5-4070-9894-5FFF704777C2}" presName="Triangle" presStyleLbl="alignNode1" presStyleIdx="1" presStyleCnt="5"/>
      <dgm:spPr/>
    </dgm:pt>
    <dgm:pt modelId="{C0506B1D-113D-418E-89F2-71D54A4624AA}" type="pres">
      <dgm:prSet presAssocID="{3E942731-2F0D-461C-B207-ADBF9B9416CE}" presName="sibTrans" presStyleCnt="0"/>
      <dgm:spPr/>
    </dgm:pt>
    <dgm:pt modelId="{8F0200C7-1BF9-47E6-8EFE-C11DFA386F5B}" type="pres">
      <dgm:prSet presAssocID="{3E942731-2F0D-461C-B207-ADBF9B9416CE}" presName="space" presStyleCnt="0"/>
      <dgm:spPr/>
    </dgm:pt>
    <dgm:pt modelId="{EB86C751-75CE-4439-9D68-06FCE91188F7}" type="pres">
      <dgm:prSet presAssocID="{A386D39C-4750-425E-8AA6-6A5DB5349F8C}" presName="composite" presStyleCnt="0"/>
      <dgm:spPr/>
    </dgm:pt>
    <dgm:pt modelId="{FCFEEF78-64D0-46EE-8DDC-75B07C1C13C8}" type="pres">
      <dgm:prSet presAssocID="{A386D39C-4750-425E-8AA6-6A5DB5349F8C}" presName="LShape" presStyleLbl="alignNode1" presStyleIdx="2" presStyleCnt="5"/>
      <dgm:spPr/>
    </dgm:pt>
    <dgm:pt modelId="{B4A8B929-6B5F-4C27-9E5B-EEED37C07518}" type="pres">
      <dgm:prSet presAssocID="{A386D39C-4750-425E-8AA6-6A5DB5349F8C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D794CD-1979-4733-8A96-E153ED00BDE4}" type="pres">
      <dgm:prSet presAssocID="{A386D39C-4750-425E-8AA6-6A5DB5349F8C}" presName="Triangle" presStyleLbl="alignNode1" presStyleIdx="3" presStyleCnt="5"/>
      <dgm:spPr/>
    </dgm:pt>
    <dgm:pt modelId="{ACCB9526-6BD9-4542-8962-F90336FD2D13}" type="pres">
      <dgm:prSet presAssocID="{DFC1F69E-FDFA-45AF-B10E-4F09F1C4DDBD}" presName="sibTrans" presStyleCnt="0"/>
      <dgm:spPr/>
    </dgm:pt>
    <dgm:pt modelId="{278E27BE-1422-43F8-830D-2BFCA50081F6}" type="pres">
      <dgm:prSet presAssocID="{DFC1F69E-FDFA-45AF-B10E-4F09F1C4DDBD}" presName="space" presStyleCnt="0"/>
      <dgm:spPr/>
    </dgm:pt>
    <dgm:pt modelId="{BB9AAFC6-FD85-479A-9B98-440C72042CE4}" type="pres">
      <dgm:prSet presAssocID="{C1884B5A-1BAB-4ECA-A047-F9E286643CC2}" presName="composite" presStyleCnt="0"/>
      <dgm:spPr/>
    </dgm:pt>
    <dgm:pt modelId="{46A71F15-B33E-4C99-AD90-7B55D8B8DB87}" type="pres">
      <dgm:prSet presAssocID="{C1884B5A-1BAB-4ECA-A047-F9E286643CC2}" presName="LShape" presStyleLbl="alignNode1" presStyleIdx="4" presStyleCnt="5"/>
      <dgm:spPr/>
    </dgm:pt>
    <dgm:pt modelId="{114B0E13-7DFE-4F01-810E-633372846697}" type="pres">
      <dgm:prSet presAssocID="{C1884B5A-1BAB-4ECA-A047-F9E286643CC2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37F8EDF-4318-45B9-BCB5-5B0A961E1049}" srcId="{97F1F844-EA0E-4825-A194-93D18F1D740A}" destId="{C1884B5A-1BAB-4ECA-A047-F9E286643CC2}" srcOrd="2" destOrd="0" parTransId="{A766DF93-33A7-4159-A1C8-E97F97D752DF}" sibTransId="{FB18C66C-7662-4C35-86E3-F371B509C9DC}"/>
    <dgm:cxn modelId="{58E73D7E-11AA-4B5F-BCB4-D346FCAA6ECC}" type="presOf" srcId="{97F1F844-EA0E-4825-A194-93D18F1D740A}" destId="{B13EAC86-E03E-4F22-885F-0E96D988C9C3}" srcOrd="0" destOrd="0" presId="urn:microsoft.com/office/officeart/2009/3/layout/StepUpProcess"/>
    <dgm:cxn modelId="{C64AC565-9A43-4311-9FCB-6539E67837CA}" srcId="{97F1F844-EA0E-4825-A194-93D18F1D740A}" destId="{6BE7787A-15E5-4070-9894-5FFF704777C2}" srcOrd="0" destOrd="0" parTransId="{EB28739E-043C-4A23-9EA8-8074698044F3}" sibTransId="{3E942731-2F0D-461C-B207-ADBF9B9416CE}"/>
    <dgm:cxn modelId="{2289567D-E6CC-47FA-8888-EFE4F9F8A2B5}" type="presOf" srcId="{C1884B5A-1BAB-4ECA-A047-F9E286643CC2}" destId="{114B0E13-7DFE-4F01-810E-633372846697}" srcOrd="0" destOrd="0" presId="urn:microsoft.com/office/officeart/2009/3/layout/StepUpProcess"/>
    <dgm:cxn modelId="{2B95B7B5-EB48-4EDA-8ECE-950E8450C85D}" type="presOf" srcId="{6BE7787A-15E5-4070-9894-5FFF704777C2}" destId="{22B61C91-2E7F-4C76-8E5D-8B237B6EA560}" srcOrd="0" destOrd="0" presId="urn:microsoft.com/office/officeart/2009/3/layout/StepUpProcess"/>
    <dgm:cxn modelId="{8EED80A7-7D8D-446F-B77B-3FB2C290CBA6}" type="presOf" srcId="{A386D39C-4750-425E-8AA6-6A5DB5349F8C}" destId="{B4A8B929-6B5F-4C27-9E5B-EEED37C07518}" srcOrd="0" destOrd="0" presId="urn:microsoft.com/office/officeart/2009/3/layout/StepUpProcess"/>
    <dgm:cxn modelId="{A39681DE-F10A-4293-9368-2880577F9417}" srcId="{97F1F844-EA0E-4825-A194-93D18F1D740A}" destId="{A386D39C-4750-425E-8AA6-6A5DB5349F8C}" srcOrd="1" destOrd="0" parTransId="{3C65FEEA-6C4A-46AD-9CBB-11E02B68CC04}" sibTransId="{DFC1F69E-FDFA-45AF-B10E-4F09F1C4DDBD}"/>
    <dgm:cxn modelId="{97484DF9-4361-408B-8036-A83F7D221329}" type="presParOf" srcId="{B13EAC86-E03E-4F22-885F-0E96D988C9C3}" destId="{A26C1B9C-522A-4E0D-A550-C6F6D76DDAEB}" srcOrd="0" destOrd="0" presId="urn:microsoft.com/office/officeart/2009/3/layout/StepUpProcess"/>
    <dgm:cxn modelId="{CDB6FD79-65EE-43E8-AD76-34A81107AD07}" type="presParOf" srcId="{A26C1B9C-522A-4E0D-A550-C6F6D76DDAEB}" destId="{1E58C124-EE3E-4F1D-97E8-1F05078E8BEC}" srcOrd="0" destOrd="0" presId="urn:microsoft.com/office/officeart/2009/3/layout/StepUpProcess"/>
    <dgm:cxn modelId="{C43D95F2-35A5-479D-A065-7A9F177C27E7}" type="presParOf" srcId="{A26C1B9C-522A-4E0D-A550-C6F6D76DDAEB}" destId="{22B61C91-2E7F-4C76-8E5D-8B237B6EA560}" srcOrd="1" destOrd="0" presId="urn:microsoft.com/office/officeart/2009/3/layout/StepUpProcess"/>
    <dgm:cxn modelId="{AF54F1A6-FE76-4A13-9D2E-982F214441D0}" type="presParOf" srcId="{A26C1B9C-522A-4E0D-A550-C6F6D76DDAEB}" destId="{0B4C328D-CC32-4873-BEBC-E2BB558E5DFF}" srcOrd="2" destOrd="0" presId="urn:microsoft.com/office/officeart/2009/3/layout/StepUpProcess"/>
    <dgm:cxn modelId="{16303770-3DD1-45C5-A49D-49B77BF972FA}" type="presParOf" srcId="{B13EAC86-E03E-4F22-885F-0E96D988C9C3}" destId="{C0506B1D-113D-418E-89F2-71D54A4624AA}" srcOrd="1" destOrd="0" presId="urn:microsoft.com/office/officeart/2009/3/layout/StepUpProcess"/>
    <dgm:cxn modelId="{1DC67B93-A210-4A73-99BE-C1EF4E863327}" type="presParOf" srcId="{C0506B1D-113D-418E-89F2-71D54A4624AA}" destId="{8F0200C7-1BF9-47E6-8EFE-C11DFA386F5B}" srcOrd="0" destOrd="0" presId="urn:microsoft.com/office/officeart/2009/3/layout/StepUpProcess"/>
    <dgm:cxn modelId="{FE049264-9662-48AB-B8F5-817E271B27F2}" type="presParOf" srcId="{B13EAC86-E03E-4F22-885F-0E96D988C9C3}" destId="{EB86C751-75CE-4439-9D68-06FCE91188F7}" srcOrd="2" destOrd="0" presId="urn:microsoft.com/office/officeart/2009/3/layout/StepUpProcess"/>
    <dgm:cxn modelId="{4C77DB9C-5ADB-4BB1-8F64-FB17765E43C5}" type="presParOf" srcId="{EB86C751-75CE-4439-9D68-06FCE91188F7}" destId="{FCFEEF78-64D0-46EE-8DDC-75B07C1C13C8}" srcOrd="0" destOrd="0" presId="urn:microsoft.com/office/officeart/2009/3/layout/StepUpProcess"/>
    <dgm:cxn modelId="{72FAB440-71A6-4327-96AA-5C39A7A263B0}" type="presParOf" srcId="{EB86C751-75CE-4439-9D68-06FCE91188F7}" destId="{B4A8B929-6B5F-4C27-9E5B-EEED37C07518}" srcOrd="1" destOrd="0" presId="urn:microsoft.com/office/officeart/2009/3/layout/StepUpProcess"/>
    <dgm:cxn modelId="{29AE2ED2-5492-4E65-8CFF-907B40BCD731}" type="presParOf" srcId="{EB86C751-75CE-4439-9D68-06FCE91188F7}" destId="{ADD794CD-1979-4733-8A96-E153ED00BDE4}" srcOrd="2" destOrd="0" presId="urn:microsoft.com/office/officeart/2009/3/layout/StepUpProcess"/>
    <dgm:cxn modelId="{352085F4-334F-417D-B1E4-B45FEE3FAA69}" type="presParOf" srcId="{B13EAC86-E03E-4F22-885F-0E96D988C9C3}" destId="{ACCB9526-6BD9-4542-8962-F90336FD2D13}" srcOrd="3" destOrd="0" presId="urn:microsoft.com/office/officeart/2009/3/layout/StepUpProcess"/>
    <dgm:cxn modelId="{A5B7DA20-893F-4314-B836-AEACD0547EA0}" type="presParOf" srcId="{ACCB9526-6BD9-4542-8962-F90336FD2D13}" destId="{278E27BE-1422-43F8-830D-2BFCA50081F6}" srcOrd="0" destOrd="0" presId="urn:microsoft.com/office/officeart/2009/3/layout/StepUpProcess"/>
    <dgm:cxn modelId="{54E090D4-2244-424F-97BF-48D2A5D53A76}" type="presParOf" srcId="{B13EAC86-E03E-4F22-885F-0E96D988C9C3}" destId="{BB9AAFC6-FD85-479A-9B98-440C72042CE4}" srcOrd="4" destOrd="0" presId="urn:microsoft.com/office/officeart/2009/3/layout/StepUpProcess"/>
    <dgm:cxn modelId="{A5CDA61B-EBFE-4AEA-A1A5-9B338C01ED0E}" type="presParOf" srcId="{BB9AAFC6-FD85-479A-9B98-440C72042CE4}" destId="{46A71F15-B33E-4C99-AD90-7B55D8B8DB87}" srcOrd="0" destOrd="0" presId="urn:microsoft.com/office/officeart/2009/3/layout/StepUpProcess"/>
    <dgm:cxn modelId="{8AEEF0A5-10F0-4F03-9B10-59ACCED9CF14}" type="presParOf" srcId="{BB9AAFC6-FD85-479A-9B98-440C72042CE4}" destId="{114B0E13-7DFE-4F01-810E-63337284669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BD616C4-2806-4D5F-B8C1-6CD02FFCFBC4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DC25C006-681C-4A08-A728-0BF85A6768C0}">
      <dgm:prSet phldrT="[Текст]" custT="1"/>
      <dgm:spPr/>
      <dgm:t>
        <a:bodyPr/>
        <a:lstStyle/>
        <a:p>
          <a:r>
            <a:rPr lang="ru-RU" sz="1600" b="1" i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Общегосударственные вопросы</a:t>
          </a:r>
          <a:endParaRPr lang="ru-RU" sz="1600" b="1" i="1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B0669D0-7BE6-4A19-9F9E-F5FB11FC0061}" type="parTrans" cxnId="{1BCCCC12-EA2B-4947-88BA-1B02C91747D3}">
      <dgm:prSet/>
      <dgm:spPr/>
      <dgm:t>
        <a:bodyPr/>
        <a:lstStyle/>
        <a:p>
          <a:endParaRPr lang="ru-RU"/>
        </a:p>
      </dgm:t>
    </dgm:pt>
    <dgm:pt modelId="{63CE8E02-5BC4-4838-A129-4BD7C4A2FFD9}" type="sibTrans" cxnId="{1BCCCC12-EA2B-4947-88BA-1B02C91747D3}">
      <dgm:prSet/>
      <dgm:spPr/>
      <dgm:t>
        <a:bodyPr/>
        <a:lstStyle/>
        <a:p>
          <a:endParaRPr lang="ru-RU"/>
        </a:p>
      </dgm:t>
    </dgm:pt>
    <dgm:pt modelId="{8D25CCE5-6E38-48B1-A48D-23E1AA429F67}">
      <dgm:prSet phldrT="[Текст]" custT="1"/>
      <dgm:spPr/>
      <dgm:t>
        <a:bodyPr/>
        <a:lstStyle/>
        <a:p>
          <a:r>
            <a:rPr lang="ru-RU" sz="1600" b="1" i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Охрана окружающей среды</a:t>
          </a:r>
          <a:endParaRPr lang="ru-RU" sz="1600" b="1" i="1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57F705F-BA12-4D69-8B0D-89A8B3A02E6B}" type="parTrans" cxnId="{F4D24A10-3B03-4188-B41A-9FC4F88D576D}">
      <dgm:prSet/>
      <dgm:spPr/>
      <dgm:t>
        <a:bodyPr/>
        <a:lstStyle/>
        <a:p>
          <a:endParaRPr lang="ru-RU"/>
        </a:p>
      </dgm:t>
    </dgm:pt>
    <dgm:pt modelId="{205EAB3B-3439-451A-9E48-992C254C46BE}" type="sibTrans" cxnId="{F4D24A10-3B03-4188-B41A-9FC4F88D576D}">
      <dgm:prSet/>
      <dgm:spPr/>
      <dgm:t>
        <a:bodyPr/>
        <a:lstStyle/>
        <a:p>
          <a:endParaRPr lang="ru-RU"/>
        </a:p>
      </dgm:t>
    </dgm:pt>
    <dgm:pt modelId="{9C3DE347-64C8-413E-A9CD-7E2C296B1A87}">
      <dgm:prSet phldrT="[Текст]" custT="1"/>
      <dgm:spPr/>
      <dgm:t>
        <a:bodyPr/>
        <a:lstStyle/>
        <a:p>
          <a:r>
            <a:rPr lang="ru-RU" sz="1600" b="1" i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Образование</a:t>
          </a:r>
          <a:endParaRPr lang="ru-RU" sz="1600" b="1" i="1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71FA43F-65DC-4735-8AF6-C735E3ABBA52}" type="parTrans" cxnId="{5EB1A422-E2C0-4AD8-97DA-F2FE064A89D3}">
      <dgm:prSet/>
      <dgm:spPr/>
      <dgm:t>
        <a:bodyPr/>
        <a:lstStyle/>
        <a:p>
          <a:endParaRPr lang="ru-RU"/>
        </a:p>
      </dgm:t>
    </dgm:pt>
    <dgm:pt modelId="{4EC8A909-1E9E-4992-9525-117B43A2A92A}" type="sibTrans" cxnId="{5EB1A422-E2C0-4AD8-97DA-F2FE064A89D3}">
      <dgm:prSet/>
      <dgm:spPr/>
      <dgm:t>
        <a:bodyPr/>
        <a:lstStyle/>
        <a:p>
          <a:endParaRPr lang="ru-RU"/>
        </a:p>
      </dgm:t>
    </dgm:pt>
    <dgm:pt modelId="{D866804E-8DD8-4119-81B9-43EA23B25ED5}">
      <dgm:prSet custT="1"/>
      <dgm:spPr/>
      <dgm:t>
        <a:bodyPr/>
        <a:lstStyle/>
        <a:p>
          <a:r>
            <a:rPr lang="ru-RU" sz="1600" b="1" i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Жилищно- коммунальное хозяйство</a:t>
          </a:r>
          <a:endParaRPr lang="ru-RU" sz="1600" b="1" i="1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8BB1DF0-05DD-473F-839C-76FCC6D8F9FC}" type="parTrans" cxnId="{88AB2712-A71B-4541-A987-95A67200BB45}">
      <dgm:prSet/>
      <dgm:spPr/>
      <dgm:t>
        <a:bodyPr/>
        <a:lstStyle/>
        <a:p>
          <a:endParaRPr lang="ru-RU"/>
        </a:p>
      </dgm:t>
    </dgm:pt>
    <dgm:pt modelId="{EEEE3987-3EA5-401B-B1C0-E65E762F6E70}" type="sibTrans" cxnId="{88AB2712-A71B-4541-A987-95A67200BB45}">
      <dgm:prSet/>
      <dgm:spPr/>
      <dgm:t>
        <a:bodyPr/>
        <a:lstStyle/>
        <a:p>
          <a:endParaRPr lang="ru-RU"/>
        </a:p>
      </dgm:t>
    </dgm:pt>
    <dgm:pt modelId="{CC432D92-4894-4F43-BEEE-29957C97E1D4}">
      <dgm:prSet custT="1"/>
      <dgm:spPr/>
      <dgm:t>
        <a:bodyPr/>
        <a:lstStyle/>
        <a:p>
          <a:r>
            <a:rPr lang="ru-RU" sz="1600" b="1" i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Национальная экономика</a:t>
          </a:r>
          <a:endParaRPr lang="ru-RU" sz="1600" b="1" i="1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5D589BA-B685-4F31-908E-C20382E1B11C}" type="parTrans" cxnId="{47FD15D1-7289-43A9-80D1-0F562542349E}">
      <dgm:prSet/>
      <dgm:spPr/>
      <dgm:t>
        <a:bodyPr/>
        <a:lstStyle/>
        <a:p>
          <a:endParaRPr lang="ru-RU"/>
        </a:p>
      </dgm:t>
    </dgm:pt>
    <dgm:pt modelId="{70B81FF6-31D6-49C8-B9A1-27EC5FF86209}" type="sibTrans" cxnId="{47FD15D1-7289-43A9-80D1-0F562542349E}">
      <dgm:prSet/>
      <dgm:spPr/>
      <dgm:t>
        <a:bodyPr/>
        <a:lstStyle/>
        <a:p>
          <a:endParaRPr lang="ru-RU"/>
        </a:p>
      </dgm:t>
    </dgm:pt>
    <dgm:pt modelId="{5CC1D545-3EF8-44D9-90C8-ED020B3DC0A4}">
      <dgm:prSet custT="1"/>
      <dgm:spPr/>
      <dgm:t>
        <a:bodyPr/>
        <a:lstStyle/>
        <a:p>
          <a:r>
            <a:rPr lang="ru-RU" sz="1600" b="1" i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Национальная безопасность  и правоохранительная деятельность</a:t>
          </a:r>
          <a:endParaRPr lang="ru-RU" sz="1600" b="1" i="1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68426BE-E903-48B3-A797-74C002F8638E}" type="parTrans" cxnId="{8F598AAA-CF79-462B-8B41-1A9F10E87597}">
      <dgm:prSet/>
      <dgm:spPr/>
      <dgm:t>
        <a:bodyPr/>
        <a:lstStyle/>
        <a:p>
          <a:endParaRPr lang="ru-RU"/>
        </a:p>
      </dgm:t>
    </dgm:pt>
    <dgm:pt modelId="{0B393F64-144C-4542-87CD-40A51BAF6305}" type="sibTrans" cxnId="{8F598AAA-CF79-462B-8B41-1A9F10E87597}">
      <dgm:prSet/>
      <dgm:spPr/>
      <dgm:t>
        <a:bodyPr/>
        <a:lstStyle/>
        <a:p>
          <a:endParaRPr lang="ru-RU"/>
        </a:p>
      </dgm:t>
    </dgm:pt>
    <dgm:pt modelId="{A57EF05E-4241-4845-B35C-3E9FDD9E84A1}">
      <dgm:prSet custT="1"/>
      <dgm:spPr/>
      <dgm:t>
        <a:bodyPr/>
        <a:lstStyle/>
        <a:p>
          <a:r>
            <a:rPr lang="ru-RU" sz="1600" b="1" i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Национальная оборона</a:t>
          </a:r>
          <a:endParaRPr lang="ru-RU" sz="1600" b="1" i="1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321A073F-ACBE-4568-9500-C4BF17F140A2}" type="parTrans" cxnId="{5B0C0D55-C033-4C45-9030-7B488A6DC11B}">
      <dgm:prSet/>
      <dgm:spPr/>
      <dgm:t>
        <a:bodyPr/>
        <a:lstStyle/>
        <a:p>
          <a:endParaRPr lang="ru-RU"/>
        </a:p>
      </dgm:t>
    </dgm:pt>
    <dgm:pt modelId="{16D533AE-E320-4781-8F0C-04FFC5E88F51}" type="sibTrans" cxnId="{5B0C0D55-C033-4C45-9030-7B488A6DC11B}">
      <dgm:prSet/>
      <dgm:spPr/>
      <dgm:t>
        <a:bodyPr/>
        <a:lstStyle/>
        <a:p>
          <a:endParaRPr lang="ru-RU"/>
        </a:p>
      </dgm:t>
    </dgm:pt>
    <dgm:pt modelId="{EC1E4860-610D-4209-B188-AF7D2E9CC79F}" type="pres">
      <dgm:prSet presAssocID="{4BD616C4-2806-4D5F-B8C1-6CD02FFCFBC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2ED7DC14-1545-4B16-8471-CB4600A983D8}" type="pres">
      <dgm:prSet presAssocID="{4BD616C4-2806-4D5F-B8C1-6CD02FFCFBC4}" presName="Name1" presStyleCnt="0"/>
      <dgm:spPr/>
    </dgm:pt>
    <dgm:pt modelId="{BAA87F31-CFCC-4C19-813F-09A2F00AAD3A}" type="pres">
      <dgm:prSet presAssocID="{4BD616C4-2806-4D5F-B8C1-6CD02FFCFBC4}" presName="cycle" presStyleCnt="0"/>
      <dgm:spPr/>
    </dgm:pt>
    <dgm:pt modelId="{792321C7-F4BD-456F-9E92-C828870A8956}" type="pres">
      <dgm:prSet presAssocID="{4BD616C4-2806-4D5F-B8C1-6CD02FFCFBC4}" presName="srcNode" presStyleLbl="node1" presStyleIdx="0" presStyleCnt="7"/>
      <dgm:spPr/>
    </dgm:pt>
    <dgm:pt modelId="{DA732AED-DC31-4AC6-AD3D-D3D23D35FC36}" type="pres">
      <dgm:prSet presAssocID="{4BD616C4-2806-4D5F-B8C1-6CD02FFCFBC4}" presName="conn" presStyleLbl="parChTrans1D2" presStyleIdx="0" presStyleCnt="1"/>
      <dgm:spPr/>
      <dgm:t>
        <a:bodyPr/>
        <a:lstStyle/>
        <a:p>
          <a:endParaRPr lang="ru-RU"/>
        </a:p>
      </dgm:t>
    </dgm:pt>
    <dgm:pt modelId="{6A03283F-9B7E-4E58-91D3-73D0575D99CC}" type="pres">
      <dgm:prSet presAssocID="{4BD616C4-2806-4D5F-B8C1-6CD02FFCFBC4}" presName="extraNode" presStyleLbl="node1" presStyleIdx="0" presStyleCnt="7"/>
      <dgm:spPr/>
    </dgm:pt>
    <dgm:pt modelId="{8CE78392-C0FA-4ABD-B64A-CC1C2088B622}" type="pres">
      <dgm:prSet presAssocID="{4BD616C4-2806-4D5F-B8C1-6CD02FFCFBC4}" presName="dstNode" presStyleLbl="node1" presStyleIdx="0" presStyleCnt="7"/>
      <dgm:spPr/>
    </dgm:pt>
    <dgm:pt modelId="{E541CA8B-D3B1-41BD-BFF6-E54C2687E672}" type="pres">
      <dgm:prSet presAssocID="{DC25C006-681C-4A08-A728-0BF85A6768C0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349F17-21E8-47D9-B86D-059F58888420}" type="pres">
      <dgm:prSet presAssocID="{DC25C006-681C-4A08-A728-0BF85A6768C0}" presName="accent_1" presStyleCnt="0"/>
      <dgm:spPr/>
    </dgm:pt>
    <dgm:pt modelId="{1CAAC6F7-D3CA-4C6B-AF65-066ABEDE561E}" type="pres">
      <dgm:prSet presAssocID="{DC25C006-681C-4A08-A728-0BF85A6768C0}" presName="accentRepeatNode" presStyleLbl="solidFgAcc1" presStyleIdx="0" presStyleCnt="7"/>
      <dgm:spPr/>
    </dgm:pt>
    <dgm:pt modelId="{4EDFB6A3-9376-40F8-B51B-28188351C33A}" type="pres">
      <dgm:prSet presAssocID="{A57EF05E-4241-4845-B35C-3E9FDD9E84A1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2936E3-C5E0-45A1-864E-DAD18A21D45F}" type="pres">
      <dgm:prSet presAssocID="{A57EF05E-4241-4845-B35C-3E9FDD9E84A1}" presName="accent_2" presStyleCnt="0"/>
      <dgm:spPr/>
    </dgm:pt>
    <dgm:pt modelId="{80617A4A-BC90-4DC0-94DE-07BF57CEB740}" type="pres">
      <dgm:prSet presAssocID="{A57EF05E-4241-4845-B35C-3E9FDD9E84A1}" presName="accentRepeatNode" presStyleLbl="solidFgAcc1" presStyleIdx="1" presStyleCnt="7"/>
      <dgm:spPr/>
    </dgm:pt>
    <dgm:pt modelId="{AE0A55F5-317E-4A37-B415-BDF49179897B}" type="pres">
      <dgm:prSet presAssocID="{5CC1D545-3EF8-44D9-90C8-ED020B3DC0A4}" presName="text_3" presStyleLbl="node1" presStyleIdx="2" presStyleCnt="7" custScaleY="1664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957A52-B52C-4B4F-9513-0BA7C359C53B}" type="pres">
      <dgm:prSet presAssocID="{5CC1D545-3EF8-44D9-90C8-ED020B3DC0A4}" presName="accent_3" presStyleCnt="0"/>
      <dgm:spPr/>
    </dgm:pt>
    <dgm:pt modelId="{EADED38F-48EF-482C-88D2-7389F532AF50}" type="pres">
      <dgm:prSet presAssocID="{5CC1D545-3EF8-44D9-90C8-ED020B3DC0A4}" presName="accentRepeatNode" presStyleLbl="solidFgAcc1" presStyleIdx="2" presStyleCnt="7"/>
      <dgm:spPr/>
    </dgm:pt>
    <dgm:pt modelId="{63A0194B-2417-4A7A-9E3F-F2ECDA2078AE}" type="pres">
      <dgm:prSet presAssocID="{CC432D92-4894-4F43-BEEE-29957C97E1D4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4B3DFF-1CDC-4DB8-AEE9-B3016EF3735B}" type="pres">
      <dgm:prSet presAssocID="{CC432D92-4894-4F43-BEEE-29957C97E1D4}" presName="accent_4" presStyleCnt="0"/>
      <dgm:spPr/>
    </dgm:pt>
    <dgm:pt modelId="{E90CD302-B9C9-4099-B5AE-DEE5B5FA3FC6}" type="pres">
      <dgm:prSet presAssocID="{CC432D92-4894-4F43-BEEE-29957C97E1D4}" presName="accentRepeatNode" presStyleLbl="solidFgAcc1" presStyleIdx="3" presStyleCnt="7"/>
      <dgm:spPr/>
    </dgm:pt>
    <dgm:pt modelId="{307396E8-1651-4760-A40F-D7230C5935C7}" type="pres">
      <dgm:prSet presAssocID="{D866804E-8DD8-4119-81B9-43EA23B25ED5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26D5A8-9C74-47A7-B9E8-FEEB46B11873}" type="pres">
      <dgm:prSet presAssocID="{D866804E-8DD8-4119-81B9-43EA23B25ED5}" presName="accent_5" presStyleCnt="0"/>
      <dgm:spPr/>
    </dgm:pt>
    <dgm:pt modelId="{4669D2AF-196A-457B-A7BB-1CA0AF307AF5}" type="pres">
      <dgm:prSet presAssocID="{D866804E-8DD8-4119-81B9-43EA23B25ED5}" presName="accentRepeatNode" presStyleLbl="solidFgAcc1" presStyleIdx="4" presStyleCnt="7"/>
      <dgm:spPr/>
    </dgm:pt>
    <dgm:pt modelId="{8428E1D1-7838-4E55-9165-BCC91AD97955}" type="pres">
      <dgm:prSet presAssocID="{8D25CCE5-6E38-48B1-A48D-23E1AA429F67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3CF5BB-77C6-4D13-A6D4-DE7C8E55BEA0}" type="pres">
      <dgm:prSet presAssocID="{8D25CCE5-6E38-48B1-A48D-23E1AA429F67}" presName="accent_6" presStyleCnt="0"/>
      <dgm:spPr/>
    </dgm:pt>
    <dgm:pt modelId="{AFFA0965-6336-4C3A-B737-F094BED44001}" type="pres">
      <dgm:prSet presAssocID="{8D25CCE5-6E38-48B1-A48D-23E1AA429F67}" presName="accentRepeatNode" presStyleLbl="solidFgAcc1" presStyleIdx="5" presStyleCnt="7"/>
      <dgm:spPr/>
    </dgm:pt>
    <dgm:pt modelId="{FE28E310-3FB0-467A-B858-B166C8616B5A}" type="pres">
      <dgm:prSet presAssocID="{9C3DE347-64C8-413E-A9CD-7E2C296B1A87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CDD489-B033-4AF0-BCA3-CF00FB31A62C}" type="pres">
      <dgm:prSet presAssocID="{9C3DE347-64C8-413E-A9CD-7E2C296B1A87}" presName="accent_7" presStyleCnt="0"/>
      <dgm:spPr/>
    </dgm:pt>
    <dgm:pt modelId="{165CE38D-77E7-4282-9F74-7454BEBD481D}" type="pres">
      <dgm:prSet presAssocID="{9C3DE347-64C8-413E-A9CD-7E2C296B1A87}" presName="accentRepeatNode" presStyleLbl="solidFgAcc1" presStyleIdx="6" presStyleCnt="7"/>
      <dgm:spPr/>
    </dgm:pt>
  </dgm:ptLst>
  <dgm:cxnLst>
    <dgm:cxn modelId="{5EB1A422-E2C0-4AD8-97DA-F2FE064A89D3}" srcId="{4BD616C4-2806-4D5F-B8C1-6CD02FFCFBC4}" destId="{9C3DE347-64C8-413E-A9CD-7E2C296B1A87}" srcOrd="6" destOrd="0" parTransId="{671FA43F-65DC-4735-8AF6-C735E3ABBA52}" sibTransId="{4EC8A909-1E9E-4992-9525-117B43A2A92A}"/>
    <dgm:cxn modelId="{88AB2712-A71B-4541-A987-95A67200BB45}" srcId="{4BD616C4-2806-4D5F-B8C1-6CD02FFCFBC4}" destId="{D866804E-8DD8-4119-81B9-43EA23B25ED5}" srcOrd="4" destOrd="0" parTransId="{E8BB1DF0-05DD-473F-839C-76FCC6D8F9FC}" sibTransId="{EEEE3987-3EA5-401B-B1C0-E65E762F6E70}"/>
    <dgm:cxn modelId="{23EF8CC1-8558-45E7-8B76-056698747D52}" type="presOf" srcId="{9C3DE347-64C8-413E-A9CD-7E2C296B1A87}" destId="{FE28E310-3FB0-467A-B858-B166C8616B5A}" srcOrd="0" destOrd="0" presId="urn:microsoft.com/office/officeart/2008/layout/VerticalCurvedList"/>
    <dgm:cxn modelId="{46703A9B-B4D7-499F-B7C9-F29A0D820898}" type="presOf" srcId="{A57EF05E-4241-4845-B35C-3E9FDD9E84A1}" destId="{4EDFB6A3-9376-40F8-B51B-28188351C33A}" srcOrd="0" destOrd="0" presId="urn:microsoft.com/office/officeart/2008/layout/VerticalCurvedList"/>
    <dgm:cxn modelId="{F4D24A10-3B03-4188-B41A-9FC4F88D576D}" srcId="{4BD616C4-2806-4D5F-B8C1-6CD02FFCFBC4}" destId="{8D25CCE5-6E38-48B1-A48D-23E1AA429F67}" srcOrd="5" destOrd="0" parTransId="{E57F705F-BA12-4D69-8B0D-89A8B3A02E6B}" sibTransId="{205EAB3B-3439-451A-9E48-992C254C46BE}"/>
    <dgm:cxn modelId="{FC685026-AADC-41C6-BD18-7C87F78B3923}" type="presOf" srcId="{DC25C006-681C-4A08-A728-0BF85A6768C0}" destId="{E541CA8B-D3B1-41BD-BFF6-E54C2687E672}" srcOrd="0" destOrd="0" presId="urn:microsoft.com/office/officeart/2008/layout/VerticalCurvedList"/>
    <dgm:cxn modelId="{CADE870E-4FA4-429F-957A-66CAF00AB65F}" type="presOf" srcId="{CC432D92-4894-4F43-BEEE-29957C97E1D4}" destId="{63A0194B-2417-4A7A-9E3F-F2ECDA2078AE}" srcOrd="0" destOrd="0" presId="urn:microsoft.com/office/officeart/2008/layout/VerticalCurvedList"/>
    <dgm:cxn modelId="{47FD15D1-7289-43A9-80D1-0F562542349E}" srcId="{4BD616C4-2806-4D5F-B8C1-6CD02FFCFBC4}" destId="{CC432D92-4894-4F43-BEEE-29957C97E1D4}" srcOrd="3" destOrd="0" parTransId="{55D589BA-B685-4F31-908E-C20382E1B11C}" sibTransId="{70B81FF6-31D6-49C8-B9A1-27EC5FF86209}"/>
    <dgm:cxn modelId="{C3956884-E4CB-49E4-8F39-436A0DD6F0A5}" type="presOf" srcId="{D866804E-8DD8-4119-81B9-43EA23B25ED5}" destId="{307396E8-1651-4760-A40F-D7230C5935C7}" srcOrd="0" destOrd="0" presId="urn:microsoft.com/office/officeart/2008/layout/VerticalCurvedList"/>
    <dgm:cxn modelId="{C82E680A-A2EA-4028-997B-988ACCEAC81D}" type="presOf" srcId="{5CC1D545-3EF8-44D9-90C8-ED020B3DC0A4}" destId="{AE0A55F5-317E-4A37-B415-BDF49179897B}" srcOrd="0" destOrd="0" presId="urn:microsoft.com/office/officeart/2008/layout/VerticalCurvedList"/>
    <dgm:cxn modelId="{1BCCCC12-EA2B-4947-88BA-1B02C91747D3}" srcId="{4BD616C4-2806-4D5F-B8C1-6CD02FFCFBC4}" destId="{DC25C006-681C-4A08-A728-0BF85A6768C0}" srcOrd="0" destOrd="0" parTransId="{0B0669D0-7BE6-4A19-9F9E-F5FB11FC0061}" sibTransId="{63CE8E02-5BC4-4838-A129-4BD7C4A2FFD9}"/>
    <dgm:cxn modelId="{8F598AAA-CF79-462B-8B41-1A9F10E87597}" srcId="{4BD616C4-2806-4D5F-B8C1-6CD02FFCFBC4}" destId="{5CC1D545-3EF8-44D9-90C8-ED020B3DC0A4}" srcOrd="2" destOrd="0" parTransId="{668426BE-E903-48B3-A797-74C002F8638E}" sibTransId="{0B393F64-144C-4542-87CD-40A51BAF6305}"/>
    <dgm:cxn modelId="{A877A0AF-0862-4EC6-856E-06FBE408E79D}" type="presOf" srcId="{63CE8E02-5BC4-4838-A129-4BD7C4A2FFD9}" destId="{DA732AED-DC31-4AC6-AD3D-D3D23D35FC36}" srcOrd="0" destOrd="0" presId="urn:microsoft.com/office/officeart/2008/layout/VerticalCurvedList"/>
    <dgm:cxn modelId="{34A3ACA5-AEF6-4280-A806-B425505D35BB}" type="presOf" srcId="{4BD616C4-2806-4D5F-B8C1-6CD02FFCFBC4}" destId="{EC1E4860-610D-4209-B188-AF7D2E9CC79F}" srcOrd="0" destOrd="0" presId="urn:microsoft.com/office/officeart/2008/layout/VerticalCurvedList"/>
    <dgm:cxn modelId="{5B0C0D55-C033-4C45-9030-7B488A6DC11B}" srcId="{4BD616C4-2806-4D5F-B8C1-6CD02FFCFBC4}" destId="{A57EF05E-4241-4845-B35C-3E9FDD9E84A1}" srcOrd="1" destOrd="0" parTransId="{321A073F-ACBE-4568-9500-C4BF17F140A2}" sibTransId="{16D533AE-E320-4781-8F0C-04FFC5E88F51}"/>
    <dgm:cxn modelId="{10E5C1EB-E646-4809-8C3F-D392793DFC6A}" type="presOf" srcId="{8D25CCE5-6E38-48B1-A48D-23E1AA429F67}" destId="{8428E1D1-7838-4E55-9165-BCC91AD97955}" srcOrd="0" destOrd="0" presId="urn:microsoft.com/office/officeart/2008/layout/VerticalCurvedList"/>
    <dgm:cxn modelId="{C97C0273-2742-431D-8B83-66D974B06BCE}" type="presParOf" srcId="{EC1E4860-610D-4209-B188-AF7D2E9CC79F}" destId="{2ED7DC14-1545-4B16-8471-CB4600A983D8}" srcOrd="0" destOrd="0" presId="urn:microsoft.com/office/officeart/2008/layout/VerticalCurvedList"/>
    <dgm:cxn modelId="{336CA3CF-04B9-4CA7-8240-C54C7B808108}" type="presParOf" srcId="{2ED7DC14-1545-4B16-8471-CB4600A983D8}" destId="{BAA87F31-CFCC-4C19-813F-09A2F00AAD3A}" srcOrd="0" destOrd="0" presId="urn:microsoft.com/office/officeart/2008/layout/VerticalCurvedList"/>
    <dgm:cxn modelId="{4E062C66-8AC8-419F-9430-EA808E594E2B}" type="presParOf" srcId="{BAA87F31-CFCC-4C19-813F-09A2F00AAD3A}" destId="{792321C7-F4BD-456F-9E92-C828870A8956}" srcOrd="0" destOrd="0" presId="urn:microsoft.com/office/officeart/2008/layout/VerticalCurvedList"/>
    <dgm:cxn modelId="{FF5FCA57-FAAA-4DFE-B6F1-B33C8200667E}" type="presParOf" srcId="{BAA87F31-CFCC-4C19-813F-09A2F00AAD3A}" destId="{DA732AED-DC31-4AC6-AD3D-D3D23D35FC36}" srcOrd="1" destOrd="0" presId="urn:microsoft.com/office/officeart/2008/layout/VerticalCurvedList"/>
    <dgm:cxn modelId="{F26023AE-B865-4D33-802C-ECEE4031020A}" type="presParOf" srcId="{BAA87F31-CFCC-4C19-813F-09A2F00AAD3A}" destId="{6A03283F-9B7E-4E58-91D3-73D0575D99CC}" srcOrd="2" destOrd="0" presId="urn:microsoft.com/office/officeart/2008/layout/VerticalCurvedList"/>
    <dgm:cxn modelId="{172AD0EB-E05A-4F1E-A3F4-F38809BDA571}" type="presParOf" srcId="{BAA87F31-CFCC-4C19-813F-09A2F00AAD3A}" destId="{8CE78392-C0FA-4ABD-B64A-CC1C2088B622}" srcOrd="3" destOrd="0" presId="urn:microsoft.com/office/officeart/2008/layout/VerticalCurvedList"/>
    <dgm:cxn modelId="{34CA19DA-35E7-45A7-84D2-A449E1504CC3}" type="presParOf" srcId="{2ED7DC14-1545-4B16-8471-CB4600A983D8}" destId="{E541CA8B-D3B1-41BD-BFF6-E54C2687E672}" srcOrd="1" destOrd="0" presId="urn:microsoft.com/office/officeart/2008/layout/VerticalCurvedList"/>
    <dgm:cxn modelId="{D00E2E29-B984-452D-8849-43ECE55CED93}" type="presParOf" srcId="{2ED7DC14-1545-4B16-8471-CB4600A983D8}" destId="{CF349F17-21E8-47D9-B86D-059F58888420}" srcOrd="2" destOrd="0" presId="urn:microsoft.com/office/officeart/2008/layout/VerticalCurvedList"/>
    <dgm:cxn modelId="{DF43783A-5ABC-4627-8977-54211F9A48B0}" type="presParOf" srcId="{CF349F17-21E8-47D9-B86D-059F58888420}" destId="{1CAAC6F7-D3CA-4C6B-AF65-066ABEDE561E}" srcOrd="0" destOrd="0" presId="urn:microsoft.com/office/officeart/2008/layout/VerticalCurvedList"/>
    <dgm:cxn modelId="{A546E9A4-AD46-4B15-90FD-AEB2DB9D5BC2}" type="presParOf" srcId="{2ED7DC14-1545-4B16-8471-CB4600A983D8}" destId="{4EDFB6A3-9376-40F8-B51B-28188351C33A}" srcOrd="3" destOrd="0" presId="urn:microsoft.com/office/officeart/2008/layout/VerticalCurvedList"/>
    <dgm:cxn modelId="{896203CE-6B05-47CB-A77E-38D695A11815}" type="presParOf" srcId="{2ED7DC14-1545-4B16-8471-CB4600A983D8}" destId="{142936E3-C5E0-45A1-864E-DAD18A21D45F}" srcOrd="4" destOrd="0" presId="urn:microsoft.com/office/officeart/2008/layout/VerticalCurvedList"/>
    <dgm:cxn modelId="{173A6EED-5E72-4203-BA30-0D888737A467}" type="presParOf" srcId="{142936E3-C5E0-45A1-864E-DAD18A21D45F}" destId="{80617A4A-BC90-4DC0-94DE-07BF57CEB740}" srcOrd="0" destOrd="0" presId="urn:microsoft.com/office/officeart/2008/layout/VerticalCurvedList"/>
    <dgm:cxn modelId="{BE7BE8D5-D76D-42A4-87D7-1D63CBD2869C}" type="presParOf" srcId="{2ED7DC14-1545-4B16-8471-CB4600A983D8}" destId="{AE0A55F5-317E-4A37-B415-BDF49179897B}" srcOrd="5" destOrd="0" presId="urn:microsoft.com/office/officeart/2008/layout/VerticalCurvedList"/>
    <dgm:cxn modelId="{55328BC0-71D0-4400-B797-E62C0A58AF32}" type="presParOf" srcId="{2ED7DC14-1545-4B16-8471-CB4600A983D8}" destId="{30957A52-B52C-4B4F-9513-0BA7C359C53B}" srcOrd="6" destOrd="0" presId="urn:microsoft.com/office/officeart/2008/layout/VerticalCurvedList"/>
    <dgm:cxn modelId="{9B5B7CB2-C82D-4AAE-8C9F-69C09E5BB994}" type="presParOf" srcId="{30957A52-B52C-4B4F-9513-0BA7C359C53B}" destId="{EADED38F-48EF-482C-88D2-7389F532AF50}" srcOrd="0" destOrd="0" presId="urn:microsoft.com/office/officeart/2008/layout/VerticalCurvedList"/>
    <dgm:cxn modelId="{689AC526-101F-448A-AEF4-6BDCDF17BC04}" type="presParOf" srcId="{2ED7DC14-1545-4B16-8471-CB4600A983D8}" destId="{63A0194B-2417-4A7A-9E3F-F2ECDA2078AE}" srcOrd="7" destOrd="0" presId="urn:microsoft.com/office/officeart/2008/layout/VerticalCurvedList"/>
    <dgm:cxn modelId="{C42045E0-1F3C-4272-BD9B-DF764FC64936}" type="presParOf" srcId="{2ED7DC14-1545-4B16-8471-CB4600A983D8}" destId="{AF4B3DFF-1CDC-4DB8-AEE9-B3016EF3735B}" srcOrd="8" destOrd="0" presId="urn:microsoft.com/office/officeart/2008/layout/VerticalCurvedList"/>
    <dgm:cxn modelId="{B0E31D90-2BC3-4A77-B03E-AB5978A59BF3}" type="presParOf" srcId="{AF4B3DFF-1CDC-4DB8-AEE9-B3016EF3735B}" destId="{E90CD302-B9C9-4099-B5AE-DEE5B5FA3FC6}" srcOrd="0" destOrd="0" presId="urn:microsoft.com/office/officeart/2008/layout/VerticalCurvedList"/>
    <dgm:cxn modelId="{008D032C-C117-439D-B60E-37D6075FBD2F}" type="presParOf" srcId="{2ED7DC14-1545-4B16-8471-CB4600A983D8}" destId="{307396E8-1651-4760-A40F-D7230C5935C7}" srcOrd="9" destOrd="0" presId="urn:microsoft.com/office/officeart/2008/layout/VerticalCurvedList"/>
    <dgm:cxn modelId="{07D39327-FADE-4CA5-8F19-BBD4049D0FDA}" type="presParOf" srcId="{2ED7DC14-1545-4B16-8471-CB4600A983D8}" destId="{BB26D5A8-9C74-47A7-B9E8-FEEB46B11873}" srcOrd="10" destOrd="0" presId="urn:microsoft.com/office/officeart/2008/layout/VerticalCurvedList"/>
    <dgm:cxn modelId="{16570426-4C8A-446D-B25C-E419282A3D5B}" type="presParOf" srcId="{BB26D5A8-9C74-47A7-B9E8-FEEB46B11873}" destId="{4669D2AF-196A-457B-A7BB-1CA0AF307AF5}" srcOrd="0" destOrd="0" presId="urn:microsoft.com/office/officeart/2008/layout/VerticalCurvedList"/>
    <dgm:cxn modelId="{F89E6FFF-0983-45B7-BC0D-D559726F1AB5}" type="presParOf" srcId="{2ED7DC14-1545-4B16-8471-CB4600A983D8}" destId="{8428E1D1-7838-4E55-9165-BCC91AD97955}" srcOrd="11" destOrd="0" presId="urn:microsoft.com/office/officeart/2008/layout/VerticalCurvedList"/>
    <dgm:cxn modelId="{6AE7C778-4E5C-404A-83E3-13FF2F2095CE}" type="presParOf" srcId="{2ED7DC14-1545-4B16-8471-CB4600A983D8}" destId="{0A3CF5BB-77C6-4D13-A6D4-DE7C8E55BEA0}" srcOrd="12" destOrd="0" presId="urn:microsoft.com/office/officeart/2008/layout/VerticalCurvedList"/>
    <dgm:cxn modelId="{4776F502-10F6-4927-A545-512FA2C745FC}" type="presParOf" srcId="{0A3CF5BB-77C6-4D13-A6D4-DE7C8E55BEA0}" destId="{AFFA0965-6336-4C3A-B737-F094BED44001}" srcOrd="0" destOrd="0" presId="urn:microsoft.com/office/officeart/2008/layout/VerticalCurvedList"/>
    <dgm:cxn modelId="{942EF709-BE09-45C6-85BA-4AE1757D36A7}" type="presParOf" srcId="{2ED7DC14-1545-4B16-8471-CB4600A983D8}" destId="{FE28E310-3FB0-467A-B858-B166C8616B5A}" srcOrd="13" destOrd="0" presId="urn:microsoft.com/office/officeart/2008/layout/VerticalCurvedList"/>
    <dgm:cxn modelId="{FC5A1DB0-5C41-46FC-96E7-CFFEE6D991B3}" type="presParOf" srcId="{2ED7DC14-1545-4B16-8471-CB4600A983D8}" destId="{73CDD489-B033-4AF0-BCA3-CF00FB31A62C}" srcOrd="14" destOrd="0" presId="urn:microsoft.com/office/officeart/2008/layout/VerticalCurvedList"/>
    <dgm:cxn modelId="{4246F9E9-6587-44BD-9398-F6C0A5DD63FD}" type="presParOf" srcId="{73CDD489-B033-4AF0-BCA3-CF00FB31A62C}" destId="{165CE38D-77E7-4282-9F74-7454BEBD481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BD616C4-2806-4D5F-B8C1-6CD02FFCFBC4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DC25C006-681C-4A08-A728-0BF85A6768C0}">
      <dgm:prSet phldrT="[Текст]" custT="1"/>
      <dgm:spPr/>
      <dgm:t>
        <a:bodyPr/>
        <a:lstStyle/>
        <a:p>
          <a:r>
            <a:rPr lang="ru-RU" sz="1600" b="1" i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Культура, кинематография</a:t>
          </a:r>
          <a:endParaRPr lang="ru-RU" sz="1600" b="1" i="1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B0669D0-7BE6-4A19-9F9E-F5FB11FC0061}" type="parTrans" cxnId="{1BCCCC12-EA2B-4947-88BA-1B02C91747D3}">
      <dgm:prSet/>
      <dgm:spPr/>
      <dgm:t>
        <a:bodyPr/>
        <a:lstStyle/>
        <a:p>
          <a:endParaRPr lang="ru-RU"/>
        </a:p>
      </dgm:t>
    </dgm:pt>
    <dgm:pt modelId="{63CE8E02-5BC4-4838-A129-4BD7C4A2FFD9}" type="sibTrans" cxnId="{1BCCCC12-EA2B-4947-88BA-1B02C91747D3}">
      <dgm:prSet/>
      <dgm:spPr/>
      <dgm:t>
        <a:bodyPr/>
        <a:lstStyle/>
        <a:p>
          <a:endParaRPr lang="ru-RU"/>
        </a:p>
      </dgm:t>
    </dgm:pt>
    <dgm:pt modelId="{8D25CCE5-6E38-48B1-A48D-23E1AA429F67}">
      <dgm:prSet phldrT="[Текст]" custT="1"/>
      <dgm:spPr/>
      <dgm:t>
        <a:bodyPr/>
        <a:lstStyle/>
        <a:p>
          <a:r>
            <a:rPr lang="ru-RU" sz="1600" b="1" i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Обслуживание государственного  и муниципального долга</a:t>
          </a:r>
          <a:endParaRPr lang="ru-RU" sz="1600" b="1" i="1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57F705F-BA12-4D69-8B0D-89A8B3A02E6B}" type="parTrans" cxnId="{F4D24A10-3B03-4188-B41A-9FC4F88D576D}">
      <dgm:prSet/>
      <dgm:spPr/>
      <dgm:t>
        <a:bodyPr/>
        <a:lstStyle/>
        <a:p>
          <a:endParaRPr lang="ru-RU"/>
        </a:p>
      </dgm:t>
    </dgm:pt>
    <dgm:pt modelId="{205EAB3B-3439-451A-9E48-992C254C46BE}" type="sibTrans" cxnId="{F4D24A10-3B03-4188-B41A-9FC4F88D576D}">
      <dgm:prSet/>
      <dgm:spPr/>
      <dgm:t>
        <a:bodyPr/>
        <a:lstStyle/>
        <a:p>
          <a:endParaRPr lang="ru-RU"/>
        </a:p>
      </dgm:t>
    </dgm:pt>
    <dgm:pt modelId="{9C3DE347-64C8-413E-A9CD-7E2C296B1A87}">
      <dgm:prSet phldrT="[Текст]" custT="1"/>
      <dgm:spPr/>
      <dgm:t>
        <a:bodyPr/>
        <a:lstStyle/>
        <a:p>
          <a:r>
            <a:rPr lang="ru-RU" sz="1600" b="1" i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Межбюджетные трансферты общего характера бюджетам бюджетной системы РФ</a:t>
          </a:r>
          <a:endParaRPr lang="ru-RU" sz="1600" b="1" i="1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71FA43F-65DC-4735-8AF6-C735E3ABBA52}" type="parTrans" cxnId="{5EB1A422-E2C0-4AD8-97DA-F2FE064A89D3}">
      <dgm:prSet/>
      <dgm:spPr/>
      <dgm:t>
        <a:bodyPr/>
        <a:lstStyle/>
        <a:p>
          <a:endParaRPr lang="ru-RU"/>
        </a:p>
      </dgm:t>
    </dgm:pt>
    <dgm:pt modelId="{4EC8A909-1E9E-4992-9525-117B43A2A92A}" type="sibTrans" cxnId="{5EB1A422-E2C0-4AD8-97DA-F2FE064A89D3}">
      <dgm:prSet/>
      <dgm:spPr/>
      <dgm:t>
        <a:bodyPr/>
        <a:lstStyle/>
        <a:p>
          <a:endParaRPr lang="ru-RU"/>
        </a:p>
      </dgm:t>
    </dgm:pt>
    <dgm:pt modelId="{D866804E-8DD8-4119-81B9-43EA23B25ED5}">
      <dgm:prSet custT="1"/>
      <dgm:spPr/>
      <dgm:t>
        <a:bodyPr/>
        <a:lstStyle/>
        <a:p>
          <a:r>
            <a:rPr lang="ru-RU" sz="1600" b="1" i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Средства массовой информации</a:t>
          </a:r>
          <a:endParaRPr lang="ru-RU" sz="1600" b="1" i="1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8BB1DF0-05DD-473F-839C-76FCC6D8F9FC}" type="parTrans" cxnId="{88AB2712-A71B-4541-A987-95A67200BB45}">
      <dgm:prSet/>
      <dgm:spPr/>
      <dgm:t>
        <a:bodyPr/>
        <a:lstStyle/>
        <a:p>
          <a:endParaRPr lang="ru-RU"/>
        </a:p>
      </dgm:t>
    </dgm:pt>
    <dgm:pt modelId="{EEEE3987-3EA5-401B-B1C0-E65E762F6E70}" type="sibTrans" cxnId="{88AB2712-A71B-4541-A987-95A67200BB45}">
      <dgm:prSet/>
      <dgm:spPr/>
      <dgm:t>
        <a:bodyPr/>
        <a:lstStyle/>
        <a:p>
          <a:endParaRPr lang="ru-RU"/>
        </a:p>
      </dgm:t>
    </dgm:pt>
    <dgm:pt modelId="{CC432D92-4894-4F43-BEEE-29957C97E1D4}">
      <dgm:prSet custT="1"/>
      <dgm:spPr/>
      <dgm:t>
        <a:bodyPr/>
        <a:lstStyle/>
        <a:p>
          <a:r>
            <a:rPr lang="ru-RU" sz="1600" b="1" i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 Физическая</a:t>
          </a:r>
        </a:p>
        <a:p>
          <a:r>
            <a:rPr lang="ru-RU" sz="1600" b="1" i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культура и спорт</a:t>
          </a:r>
          <a:endParaRPr lang="ru-RU" sz="1600" b="1" i="1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5D589BA-B685-4F31-908E-C20382E1B11C}" type="parTrans" cxnId="{47FD15D1-7289-43A9-80D1-0F562542349E}">
      <dgm:prSet/>
      <dgm:spPr/>
      <dgm:t>
        <a:bodyPr/>
        <a:lstStyle/>
        <a:p>
          <a:endParaRPr lang="ru-RU"/>
        </a:p>
      </dgm:t>
    </dgm:pt>
    <dgm:pt modelId="{70B81FF6-31D6-49C8-B9A1-27EC5FF86209}" type="sibTrans" cxnId="{47FD15D1-7289-43A9-80D1-0F562542349E}">
      <dgm:prSet/>
      <dgm:spPr/>
      <dgm:t>
        <a:bodyPr/>
        <a:lstStyle/>
        <a:p>
          <a:endParaRPr lang="ru-RU"/>
        </a:p>
      </dgm:t>
    </dgm:pt>
    <dgm:pt modelId="{5CC1D545-3EF8-44D9-90C8-ED020B3DC0A4}">
      <dgm:prSet custT="1"/>
      <dgm:spPr/>
      <dgm:t>
        <a:bodyPr/>
        <a:lstStyle/>
        <a:p>
          <a:r>
            <a:rPr lang="ru-RU" sz="1600" b="1" i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Социальная</a:t>
          </a:r>
        </a:p>
        <a:p>
          <a:r>
            <a:rPr lang="ru-RU" sz="1600" b="1" i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политика</a:t>
          </a:r>
          <a:endParaRPr lang="ru-RU" sz="1600" b="1" i="1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68426BE-E903-48B3-A797-74C002F8638E}" type="parTrans" cxnId="{8F598AAA-CF79-462B-8B41-1A9F10E87597}">
      <dgm:prSet/>
      <dgm:spPr/>
      <dgm:t>
        <a:bodyPr/>
        <a:lstStyle/>
        <a:p>
          <a:endParaRPr lang="ru-RU"/>
        </a:p>
      </dgm:t>
    </dgm:pt>
    <dgm:pt modelId="{0B393F64-144C-4542-87CD-40A51BAF6305}" type="sibTrans" cxnId="{8F598AAA-CF79-462B-8B41-1A9F10E87597}">
      <dgm:prSet/>
      <dgm:spPr/>
      <dgm:t>
        <a:bodyPr/>
        <a:lstStyle/>
        <a:p>
          <a:endParaRPr lang="ru-RU"/>
        </a:p>
      </dgm:t>
    </dgm:pt>
    <dgm:pt modelId="{A57EF05E-4241-4845-B35C-3E9FDD9E84A1}">
      <dgm:prSet custT="1"/>
      <dgm:spPr/>
      <dgm:t>
        <a:bodyPr/>
        <a:lstStyle/>
        <a:p>
          <a:r>
            <a:rPr lang="ru-RU" sz="1600" b="1" i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Здравоохранение</a:t>
          </a:r>
          <a:endParaRPr lang="ru-RU" sz="1600" b="1" i="1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321A073F-ACBE-4568-9500-C4BF17F140A2}" type="parTrans" cxnId="{5B0C0D55-C033-4C45-9030-7B488A6DC11B}">
      <dgm:prSet/>
      <dgm:spPr/>
      <dgm:t>
        <a:bodyPr/>
        <a:lstStyle/>
        <a:p>
          <a:endParaRPr lang="ru-RU"/>
        </a:p>
      </dgm:t>
    </dgm:pt>
    <dgm:pt modelId="{16D533AE-E320-4781-8F0C-04FFC5E88F51}" type="sibTrans" cxnId="{5B0C0D55-C033-4C45-9030-7B488A6DC11B}">
      <dgm:prSet/>
      <dgm:spPr/>
      <dgm:t>
        <a:bodyPr/>
        <a:lstStyle/>
        <a:p>
          <a:endParaRPr lang="ru-RU"/>
        </a:p>
      </dgm:t>
    </dgm:pt>
    <dgm:pt modelId="{EC1E4860-610D-4209-B188-AF7D2E9CC79F}" type="pres">
      <dgm:prSet presAssocID="{4BD616C4-2806-4D5F-B8C1-6CD02FFCFBC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2ED7DC14-1545-4B16-8471-CB4600A983D8}" type="pres">
      <dgm:prSet presAssocID="{4BD616C4-2806-4D5F-B8C1-6CD02FFCFBC4}" presName="Name1" presStyleCnt="0"/>
      <dgm:spPr/>
    </dgm:pt>
    <dgm:pt modelId="{BAA87F31-CFCC-4C19-813F-09A2F00AAD3A}" type="pres">
      <dgm:prSet presAssocID="{4BD616C4-2806-4D5F-B8C1-6CD02FFCFBC4}" presName="cycle" presStyleCnt="0"/>
      <dgm:spPr/>
    </dgm:pt>
    <dgm:pt modelId="{792321C7-F4BD-456F-9E92-C828870A8956}" type="pres">
      <dgm:prSet presAssocID="{4BD616C4-2806-4D5F-B8C1-6CD02FFCFBC4}" presName="srcNode" presStyleLbl="node1" presStyleIdx="0" presStyleCnt="7"/>
      <dgm:spPr/>
    </dgm:pt>
    <dgm:pt modelId="{DA732AED-DC31-4AC6-AD3D-D3D23D35FC36}" type="pres">
      <dgm:prSet presAssocID="{4BD616C4-2806-4D5F-B8C1-6CD02FFCFBC4}" presName="conn" presStyleLbl="parChTrans1D2" presStyleIdx="0" presStyleCnt="1"/>
      <dgm:spPr/>
      <dgm:t>
        <a:bodyPr/>
        <a:lstStyle/>
        <a:p>
          <a:endParaRPr lang="ru-RU"/>
        </a:p>
      </dgm:t>
    </dgm:pt>
    <dgm:pt modelId="{6A03283F-9B7E-4E58-91D3-73D0575D99CC}" type="pres">
      <dgm:prSet presAssocID="{4BD616C4-2806-4D5F-B8C1-6CD02FFCFBC4}" presName="extraNode" presStyleLbl="node1" presStyleIdx="0" presStyleCnt="7"/>
      <dgm:spPr/>
    </dgm:pt>
    <dgm:pt modelId="{8CE78392-C0FA-4ABD-B64A-CC1C2088B622}" type="pres">
      <dgm:prSet presAssocID="{4BD616C4-2806-4D5F-B8C1-6CD02FFCFBC4}" presName="dstNode" presStyleLbl="node1" presStyleIdx="0" presStyleCnt="7"/>
      <dgm:spPr/>
    </dgm:pt>
    <dgm:pt modelId="{E541CA8B-D3B1-41BD-BFF6-E54C2687E672}" type="pres">
      <dgm:prSet presAssocID="{DC25C006-681C-4A08-A728-0BF85A6768C0}" presName="text_1" presStyleLbl="node1" presStyleIdx="0" presStyleCnt="7" custLinFactNeighborX="-408" custLinFactNeighborY="-16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349F17-21E8-47D9-B86D-059F58888420}" type="pres">
      <dgm:prSet presAssocID="{DC25C006-681C-4A08-A728-0BF85A6768C0}" presName="accent_1" presStyleCnt="0"/>
      <dgm:spPr/>
    </dgm:pt>
    <dgm:pt modelId="{1CAAC6F7-D3CA-4C6B-AF65-066ABEDE561E}" type="pres">
      <dgm:prSet presAssocID="{DC25C006-681C-4A08-A728-0BF85A6768C0}" presName="accentRepeatNode" presStyleLbl="solidFgAcc1" presStyleIdx="0" presStyleCnt="7"/>
      <dgm:spPr/>
    </dgm:pt>
    <dgm:pt modelId="{4EDFB6A3-9376-40F8-B51B-28188351C33A}" type="pres">
      <dgm:prSet presAssocID="{A57EF05E-4241-4845-B35C-3E9FDD9E84A1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2936E3-C5E0-45A1-864E-DAD18A21D45F}" type="pres">
      <dgm:prSet presAssocID="{A57EF05E-4241-4845-B35C-3E9FDD9E84A1}" presName="accent_2" presStyleCnt="0"/>
      <dgm:spPr/>
    </dgm:pt>
    <dgm:pt modelId="{80617A4A-BC90-4DC0-94DE-07BF57CEB740}" type="pres">
      <dgm:prSet presAssocID="{A57EF05E-4241-4845-B35C-3E9FDD9E84A1}" presName="accentRepeatNode" presStyleLbl="solidFgAcc1" presStyleIdx="1" presStyleCnt="7"/>
      <dgm:spPr/>
    </dgm:pt>
    <dgm:pt modelId="{AE0A55F5-317E-4A37-B415-BDF49179897B}" type="pres">
      <dgm:prSet presAssocID="{5CC1D545-3EF8-44D9-90C8-ED020B3DC0A4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957A52-B52C-4B4F-9513-0BA7C359C53B}" type="pres">
      <dgm:prSet presAssocID="{5CC1D545-3EF8-44D9-90C8-ED020B3DC0A4}" presName="accent_3" presStyleCnt="0"/>
      <dgm:spPr/>
    </dgm:pt>
    <dgm:pt modelId="{EADED38F-48EF-482C-88D2-7389F532AF50}" type="pres">
      <dgm:prSet presAssocID="{5CC1D545-3EF8-44D9-90C8-ED020B3DC0A4}" presName="accentRepeatNode" presStyleLbl="solidFgAcc1" presStyleIdx="2" presStyleCnt="7"/>
      <dgm:spPr/>
    </dgm:pt>
    <dgm:pt modelId="{63A0194B-2417-4A7A-9E3F-F2ECDA2078AE}" type="pres">
      <dgm:prSet presAssocID="{CC432D92-4894-4F43-BEEE-29957C97E1D4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4B3DFF-1CDC-4DB8-AEE9-B3016EF3735B}" type="pres">
      <dgm:prSet presAssocID="{CC432D92-4894-4F43-BEEE-29957C97E1D4}" presName="accent_4" presStyleCnt="0"/>
      <dgm:spPr/>
    </dgm:pt>
    <dgm:pt modelId="{E90CD302-B9C9-4099-B5AE-DEE5B5FA3FC6}" type="pres">
      <dgm:prSet presAssocID="{CC432D92-4894-4F43-BEEE-29957C97E1D4}" presName="accentRepeatNode" presStyleLbl="solidFgAcc1" presStyleIdx="3" presStyleCnt="7"/>
      <dgm:spPr/>
    </dgm:pt>
    <dgm:pt modelId="{307396E8-1651-4760-A40F-D7230C5935C7}" type="pres">
      <dgm:prSet presAssocID="{D866804E-8DD8-4119-81B9-43EA23B25ED5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26D5A8-9C74-47A7-B9E8-FEEB46B11873}" type="pres">
      <dgm:prSet presAssocID="{D866804E-8DD8-4119-81B9-43EA23B25ED5}" presName="accent_5" presStyleCnt="0"/>
      <dgm:spPr/>
    </dgm:pt>
    <dgm:pt modelId="{4669D2AF-196A-457B-A7BB-1CA0AF307AF5}" type="pres">
      <dgm:prSet presAssocID="{D866804E-8DD8-4119-81B9-43EA23B25ED5}" presName="accentRepeatNode" presStyleLbl="solidFgAcc1" presStyleIdx="4" presStyleCnt="7"/>
      <dgm:spPr/>
    </dgm:pt>
    <dgm:pt modelId="{8428E1D1-7838-4E55-9165-BCC91AD97955}" type="pres">
      <dgm:prSet presAssocID="{8D25CCE5-6E38-48B1-A48D-23E1AA429F67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3CF5BB-77C6-4D13-A6D4-DE7C8E55BEA0}" type="pres">
      <dgm:prSet presAssocID="{8D25CCE5-6E38-48B1-A48D-23E1AA429F67}" presName="accent_6" presStyleCnt="0"/>
      <dgm:spPr/>
    </dgm:pt>
    <dgm:pt modelId="{AFFA0965-6336-4C3A-B737-F094BED44001}" type="pres">
      <dgm:prSet presAssocID="{8D25CCE5-6E38-48B1-A48D-23E1AA429F67}" presName="accentRepeatNode" presStyleLbl="solidFgAcc1" presStyleIdx="5" presStyleCnt="7"/>
      <dgm:spPr/>
    </dgm:pt>
    <dgm:pt modelId="{FE28E310-3FB0-467A-B858-B166C8616B5A}" type="pres">
      <dgm:prSet presAssocID="{9C3DE347-64C8-413E-A9CD-7E2C296B1A87}" presName="text_7" presStyleLbl="node1" presStyleIdx="6" presStyleCnt="7" custScaleY="1802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CDD489-B033-4AF0-BCA3-CF00FB31A62C}" type="pres">
      <dgm:prSet presAssocID="{9C3DE347-64C8-413E-A9CD-7E2C296B1A87}" presName="accent_7" presStyleCnt="0"/>
      <dgm:spPr/>
    </dgm:pt>
    <dgm:pt modelId="{165CE38D-77E7-4282-9F74-7454BEBD481D}" type="pres">
      <dgm:prSet presAssocID="{9C3DE347-64C8-413E-A9CD-7E2C296B1A87}" presName="accentRepeatNode" presStyleLbl="solidFgAcc1" presStyleIdx="6" presStyleCnt="7"/>
      <dgm:spPr/>
    </dgm:pt>
  </dgm:ptLst>
  <dgm:cxnLst>
    <dgm:cxn modelId="{F4D24A10-3B03-4188-B41A-9FC4F88D576D}" srcId="{4BD616C4-2806-4D5F-B8C1-6CD02FFCFBC4}" destId="{8D25CCE5-6E38-48B1-A48D-23E1AA429F67}" srcOrd="5" destOrd="0" parTransId="{E57F705F-BA12-4D69-8B0D-89A8B3A02E6B}" sibTransId="{205EAB3B-3439-451A-9E48-992C254C46BE}"/>
    <dgm:cxn modelId="{5EB1A422-E2C0-4AD8-97DA-F2FE064A89D3}" srcId="{4BD616C4-2806-4D5F-B8C1-6CD02FFCFBC4}" destId="{9C3DE347-64C8-413E-A9CD-7E2C296B1A87}" srcOrd="6" destOrd="0" parTransId="{671FA43F-65DC-4735-8AF6-C735E3ABBA52}" sibTransId="{4EC8A909-1E9E-4992-9525-117B43A2A92A}"/>
    <dgm:cxn modelId="{88AB2712-A71B-4541-A987-95A67200BB45}" srcId="{4BD616C4-2806-4D5F-B8C1-6CD02FFCFBC4}" destId="{D866804E-8DD8-4119-81B9-43EA23B25ED5}" srcOrd="4" destOrd="0" parTransId="{E8BB1DF0-05DD-473F-839C-76FCC6D8F9FC}" sibTransId="{EEEE3987-3EA5-401B-B1C0-E65E762F6E70}"/>
    <dgm:cxn modelId="{47FD15D1-7289-43A9-80D1-0F562542349E}" srcId="{4BD616C4-2806-4D5F-B8C1-6CD02FFCFBC4}" destId="{CC432D92-4894-4F43-BEEE-29957C97E1D4}" srcOrd="3" destOrd="0" parTransId="{55D589BA-B685-4F31-908E-C20382E1B11C}" sibTransId="{70B81FF6-31D6-49C8-B9A1-27EC5FF86209}"/>
    <dgm:cxn modelId="{8F598AAA-CF79-462B-8B41-1A9F10E87597}" srcId="{4BD616C4-2806-4D5F-B8C1-6CD02FFCFBC4}" destId="{5CC1D545-3EF8-44D9-90C8-ED020B3DC0A4}" srcOrd="2" destOrd="0" parTransId="{668426BE-E903-48B3-A797-74C002F8638E}" sibTransId="{0B393F64-144C-4542-87CD-40A51BAF6305}"/>
    <dgm:cxn modelId="{774286C1-53FC-4E41-A836-16D5216EF038}" type="presOf" srcId="{63CE8E02-5BC4-4838-A129-4BD7C4A2FFD9}" destId="{DA732AED-DC31-4AC6-AD3D-D3D23D35FC36}" srcOrd="0" destOrd="0" presId="urn:microsoft.com/office/officeart/2008/layout/VerticalCurvedList"/>
    <dgm:cxn modelId="{5B0C0D55-C033-4C45-9030-7B488A6DC11B}" srcId="{4BD616C4-2806-4D5F-B8C1-6CD02FFCFBC4}" destId="{A57EF05E-4241-4845-B35C-3E9FDD9E84A1}" srcOrd="1" destOrd="0" parTransId="{321A073F-ACBE-4568-9500-C4BF17F140A2}" sibTransId="{16D533AE-E320-4781-8F0C-04FFC5E88F51}"/>
    <dgm:cxn modelId="{10910AEE-37E6-4F86-9677-8E4C401E4382}" type="presOf" srcId="{4BD616C4-2806-4D5F-B8C1-6CD02FFCFBC4}" destId="{EC1E4860-610D-4209-B188-AF7D2E9CC79F}" srcOrd="0" destOrd="0" presId="urn:microsoft.com/office/officeart/2008/layout/VerticalCurvedList"/>
    <dgm:cxn modelId="{44644330-A58E-4092-8238-E44B2E02D69F}" type="presOf" srcId="{DC25C006-681C-4A08-A728-0BF85A6768C0}" destId="{E541CA8B-D3B1-41BD-BFF6-E54C2687E672}" srcOrd="0" destOrd="0" presId="urn:microsoft.com/office/officeart/2008/layout/VerticalCurvedList"/>
    <dgm:cxn modelId="{5E76CE77-B00D-42A8-BC44-1F9802FFF64D}" type="presOf" srcId="{D866804E-8DD8-4119-81B9-43EA23B25ED5}" destId="{307396E8-1651-4760-A40F-D7230C5935C7}" srcOrd="0" destOrd="0" presId="urn:microsoft.com/office/officeart/2008/layout/VerticalCurvedList"/>
    <dgm:cxn modelId="{3FE56376-F5F9-4C63-B046-4397584D3DD5}" type="presOf" srcId="{5CC1D545-3EF8-44D9-90C8-ED020B3DC0A4}" destId="{AE0A55F5-317E-4A37-B415-BDF49179897B}" srcOrd="0" destOrd="0" presId="urn:microsoft.com/office/officeart/2008/layout/VerticalCurvedList"/>
    <dgm:cxn modelId="{85FA46ED-99C7-4E07-8F93-89EDA2410C16}" type="presOf" srcId="{8D25CCE5-6E38-48B1-A48D-23E1AA429F67}" destId="{8428E1D1-7838-4E55-9165-BCC91AD97955}" srcOrd="0" destOrd="0" presId="urn:microsoft.com/office/officeart/2008/layout/VerticalCurvedList"/>
    <dgm:cxn modelId="{5E23EA7F-DC73-4D61-919B-BEE76C9E9BFE}" type="presOf" srcId="{A57EF05E-4241-4845-B35C-3E9FDD9E84A1}" destId="{4EDFB6A3-9376-40F8-B51B-28188351C33A}" srcOrd="0" destOrd="0" presId="urn:microsoft.com/office/officeart/2008/layout/VerticalCurvedList"/>
    <dgm:cxn modelId="{C50DEA07-E113-445B-B18C-7665E1F45E9B}" type="presOf" srcId="{CC432D92-4894-4F43-BEEE-29957C97E1D4}" destId="{63A0194B-2417-4A7A-9E3F-F2ECDA2078AE}" srcOrd="0" destOrd="0" presId="urn:microsoft.com/office/officeart/2008/layout/VerticalCurvedList"/>
    <dgm:cxn modelId="{69B7BF60-53AE-4EBE-87D0-3FDCA9892EB7}" type="presOf" srcId="{9C3DE347-64C8-413E-A9CD-7E2C296B1A87}" destId="{FE28E310-3FB0-467A-B858-B166C8616B5A}" srcOrd="0" destOrd="0" presId="urn:microsoft.com/office/officeart/2008/layout/VerticalCurvedList"/>
    <dgm:cxn modelId="{1BCCCC12-EA2B-4947-88BA-1B02C91747D3}" srcId="{4BD616C4-2806-4D5F-B8C1-6CD02FFCFBC4}" destId="{DC25C006-681C-4A08-A728-0BF85A6768C0}" srcOrd="0" destOrd="0" parTransId="{0B0669D0-7BE6-4A19-9F9E-F5FB11FC0061}" sibTransId="{63CE8E02-5BC4-4838-A129-4BD7C4A2FFD9}"/>
    <dgm:cxn modelId="{D1E9F836-C375-4932-91C2-D2817A02319D}" type="presParOf" srcId="{EC1E4860-610D-4209-B188-AF7D2E9CC79F}" destId="{2ED7DC14-1545-4B16-8471-CB4600A983D8}" srcOrd="0" destOrd="0" presId="urn:microsoft.com/office/officeart/2008/layout/VerticalCurvedList"/>
    <dgm:cxn modelId="{8955E98B-6578-4A4F-A053-97E095F3FD56}" type="presParOf" srcId="{2ED7DC14-1545-4B16-8471-CB4600A983D8}" destId="{BAA87F31-CFCC-4C19-813F-09A2F00AAD3A}" srcOrd="0" destOrd="0" presId="urn:microsoft.com/office/officeart/2008/layout/VerticalCurvedList"/>
    <dgm:cxn modelId="{B994F23F-46BF-48A1-B35D-F526F3D21901}" type="presParOf" srcId="{BAA87F31-CFCC-4C19-813F-09A2F00AAD3A}" destId="{792321C7-F4BD-456F-9E92-C828870A8956}" srcOrd="0" destOrd="0" presId="urn:microsoft.com/office/officeart/2008/layout/VerticalCurvedList"/>
    <dgm:cxn modelId="{B2D63BF1-8988-4709-9C93-E7519769CD33}" type="presParOf" srcId="{BAA87F31-CFCC-4C19-813F-09A2F00AAD3A}" destId="{DA732AED-DC31-4AC6-AD3D-D3D23D35FC36}" srcOrd="1" destOrd="0" presId="urn:microsoft.com/office/officeart/2008/layout/VerticalCurvedList"/>
    <dgm:cxn modelId="{845B937E-FE9C-4EDD-85A1-8EBD0770B224}" type="presParOf" srcId="{BAA87F31-CFCC-4C19-813F-09A2F00AAD3A}" destId="{6A03283F-9B7E-4E58-91D3-73D0575D99CC}" srcOrd="2" destOrd="0" presId="urn:microsoft.com/office/officeart/2008/layout/VerticalCurvedList"/>
    <dgm:cxn modelId="{D15FB126-0F0B-49D4-A06E-0CDEF3A9386E}" type="presParOf" srcId="{BAA87F31-CFCC-4C19-813F-09A2F00AAD3A}" destId="{8CE78392-C0FA-4ABD-B64A-CC1C2088B622}" srcOrd="3" destOrd="0" presId="urn:microsoft.com/office/officeart/2008/layout/VerticalCurvedList"/>
    <dgm:cxn modelId="{7447CCDB-9F11-45FB-933C-7B78E44A7E0F}" type="presParOf" srcId="{2ED7DC14-1545-4B16-8471-CB4600A983D8}" destId="{E541CA8B-D3B1-41BD-BFF6-E54C2687E672}" srcOrd="1" destOrd="0" presId="urn:microsoft.com/office/officeart/2008/layout/VerticalCurvedList"/>
    <dgm:cxn modelId="{C6B4256A-11DA-484A-A1B2-7654B5CCB967}" type="presParOf" srcId="{2ED7DC14-1545-4B16-8471-CB4600A983D8}" destId="{CF349F17-21E8-47D9-B86D-059F58888420}" srcOrd="2" destOrd="0" presId="urn:microsoft.com/office/officeart/2008/layout/VerticalCurvedList"/>
    <dgm:cxn modelId="{2BAB37E1-8C0C-471F-98C1-3079011E3942}" type="presParOf" srcId="{CF349F17-21E8-47D9-B86D-059F58888420}" destId="{1CAAC6F7-D3CA-4C6B-AF65-066ABEDE561E}" srcOrd="0" destOrd="0" presId="urn:microsoft.com/office/officeart/2008/layout/VerticalCurvedList"/>
    <dgm:cxn modelId="{6D68E826-C20B-42BF-B515-C5968A97CE01}" type="presParOf" srcId="{2ED7DC14-1545-4B16-8471-CB4600A983D8}" destId="{4EDFB6A3-9376-40F8-B51B-28188351C33A}" srcOrd="3" destOrd="0" presId="urn:microsoft.com/office/officeart/2008/layout/VerticalCurvedList"/>
    <dgm:cxn modelId="{7982891F-E573-4FDC-8BCD-2B6825E71A4E}" type="presParOf" srcId="{2ED7DC14-1545-4B16-8471-CB4600A983D8}" destId="{142936E3-C5E0-45A1-864E-DAD18A21D45F}" srcOrd="4" destOrd="0" presId="urn:microsoft.com/office/officeart/2008/layout/VerticalCurvedList"/>
    <dgm:cxn modelId="{422B46F5-F71D-44D4-B2E6-51CB7D7F0C72}" type="presParOf" srcId="{142936E3-C5E0-45A1-864E-DAD18A21D45F}" destId="{80617A4A-BC90-4DC0-94DE-07BF57CEB740}" srcOrd="0" destOrd="0" presId="urn:microsoft.com/office/officeart/2008/layout/VerticalCurvedList"/>
    <dgm:cxn modelId="{3F7202E9-0679-4020-B336-96F7FB2A56CB}" type="presParOf" srcId="{2ED7DC14-1545-4B16-8471-CB4600A983D8}" destId="{AE0A55F5-317E-4A37-B415-BDF49179897B}" srcOrd="5" destOrd="0" presId="urn:microsoft.com/office/officeart/2008/layout/VerticalCurvedList"/>
    <dgm:cxn modelId="{7016C263-B3C1-4E2E-8827-4437F402ACFE}" type="presParOf" srcId="{2ED7DC14-1545-4B16-8471-CB4600A983D8}" destId="{30957A52-B52C-4B4F-9513-0BA7C359C53B}" srcOrd="6" destOrd="0" presId="urn:microsoft.com/office/officeart/2008/layout/VerticalCurvedList"/>
    <dgm:cxn modelId="{1286F6A4-A988-486A-9178-7BD54A9CF93B}" type="presParOf" srcId="{30957A52-B52C-4B4F-9513-0BA7C359C53B}" destId="{EADED38F-48EF-482C-88D2-7389F532AF50}" srcOrd="0" destOrd="0" presId="urn:microsoft.com/office/officeart/2008/layout/VerticalCurvedList"/>
    <dgm:cxn modelId="{D3ADAA59-037D-4783-A798-F0CA107153A4}" type="presParOf" srcId="{2ED7DC14-1545-4B16-8471-CB4600A983D8}" destId="{63A0194B-2417-4A7A-9E3F-F2ECDA2078AE}" srcOrd="7" destOrd="0" presId="urn:microsoft.com/office/officeart/2008/layout/VerticalCurvedList"/>
    <dgm:cxn modelId="{DD7715EA-821F-44BA-86A4-B86FC88D8B59}" type="presParOf" srcId="{2ED7DC14-1545-4B16-8471-CB4600A983D8}" destId="{AF4B3DFF-1CDC-4DB8-AEE9-B3016EF3735B}" srcOrd="8" destOrd="0" presId="urn:microsoft.com/office/officeart/2008/layout/VerticalCurvedList"/>
    <dgm:cxn modelId="{0A8AA5E8-7E01-4D6D-8BD8-A208AD1C8F06}" type="presParOf" srcId="{AF4B3DFF-1CDC-4DB8-AEE9-B3016EF3735B}" destId="{E90CD302-B9C9-4099-B5AE-DEE5B5FA3FC6}" srcOrd="0" destOrd="0" presId="urn:microsoft.com/office/officeart/2008/layout/VerticalCurvedList"/>
    <dgm:cxn modelId="{19BD0C15-5FEA-4659-A276-F421A46C3579}" type="presParOf" srcId="{2ED7DC14-1545-4B16-8471-CB4600A983D8}" destId="{307396E8-1651-4760-A40F-D7230C5935C7}" srcOrd="9" destOrd="0" presId="urn:microsoft.com/office/officeart/2008/layout/VerticalCurvedList"/>
    <dgm:cxn modelId="{0EF9BFC9-DC7E-4B3D-BB28-9ED74BA89644}" type="presParOf" srcId="{2ED7DC14-1545-4B16-8471-CB4600A983D8}" destId="{BB26D5A8-9C74-47A7-B9E8-FEEB46B11873}" srcOrd="10" destOrd="0" presId="urn:microsoft.com/office/officeart/2008/layout/VerticalCurvedList"/>
    <dgm:cxn modelId="{CDFE0A1D-2367-4816-AAB9-26AD7F571B8A}" type="presParOf" srcId="{BB26D5A8-9C74-47A7-B9E8-FEEB46B11873}" destId="{4669D2AF-196A-457B-A7BB-1CA0AF307AF5}" srcOrd="0" destOrd="0" presId="urn:microsoft.com/office/officeart/2008/layout/VerticalCurvedList"/>
    <dgm:cxn modelId="{7AC93D4E-4D46-4C5B-9E59-F7FB6959D0B8}" type="presParOf" srcId="{2ED7DC14-1545-4B16-8471-CB4600A983D8}" destId="{8428E1D1-7838-4E55-9165-BCC91AD97955}" srcOrd="11" destOrd="0" presId="urn:microsoft.com/office/officeart/2008/layout/VerticalCurvedList"/>
    <dgm:cxn modelId="{FAE35690-EA48-4D03-A220-8B619052A4E4}" type="presParOf" srcId="{2ED7DC14-1545-4B16-8471-CB4600A983D8}" destId="{0A3CF5BB-77C6-4D13-A6D4-DE7C8E55BEA0}" srcOrd="12" destOrd="0" presId="urn:microsoft.com/office/officeart/2008/layout/VerticalCurvedList"/>
    <dgm:cxn modelId="{DB57E063-FD2E-491B-89C0-8CDE0DB76594}" type="presParOf" srcId="{0A3CF5BB-77C6-4D13-A6D4-DE7C8E55BEA0}" destId="{AFFA0965-6336-4C3A-B737-F094BED44001}" srcOrd="0" destOrd="0" presId="urn:microsoft.com/office/officeart/2008/layout/VerticalCurvedList"/>
    <dgm:cxn modelId="{1040BBDA-EB20-4110-840C-5812719948E1}" type="presParOf" srcId="{2ED7DC14-1545-4B16-8471-CB4600A983D8}" destId="{FE28E310-3FB0-467A-B858-B166C8616B5A}" srcOrd="13" destOrd="0" presId="urn:microsoft.com/office/officeart/2008/layout/VerticalCurvedList"/>
    <dgm:cxn modelId="{CC20A1C5-0259-441C-9D8D-AF570892FA76}" type="presParOf" srcId="{2ED7DC14-1545-4B16-8471-CB4600A983D8}" destId="{73CDD489-B033-4AF0-BCA3-CF00FB31A62C}" srcOrd="14" destOrd="0" presId="urn:microsoft.com/office/officeart/2008/layout/VerticalCurvedList"/>
    <dgm:cxn modelId="{64253B9E-DACA-4BAC-BE18-59FFF94520DA}" type="presParOf" srcId="{73CDD489-B033-4AF0-BCA3-CF00FB31A62C}" destId="{165CE38D-77E7-4282-9F74-7454BEBD481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931D09-57ED-45C7-8872-7A697DD59A91}">
      <dsp:nvSpPr>
        <dsp:cNvPr id="0" name=""/>
        <dsp:cNvSpPr/>
      </dsp:nvSpPr>
      <dsp:spPr>
        <a:xfrm>
          <a:off x="0" y="486903"/>
          <a:ext cx="66484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01BD80-4B60-4EA7-8237-92DAE392A6FE}">
      <dsp:nvSpPr>
        <dsp:cNvPr id="0" name=""/>
        <dsp:cNvSpPr/>
      </dsp:nvSpPr>
      <dsp:spPr>
        <a:xfrm>
          <a:off x="311696" y="217055"/>
          <a:ext cx="4653880" cy="590400"/>
        </a:xfrm>
        <a:prstGeom prst="roundRect">
          <a:avLst/>
        </a:prstGeom>
        <a:gradFill rotWithShape="0">
          <a:gsLst>
            <a:gs pos="28000">
              <a:schemeClr val="accent3">
                <a:alpha val="90000"/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5906" tIns="0" rIns="175906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Бюджетное послание Президента</a:t>
          </a:r>
          <a:r>
            <a:rPr lang="ru-RU" sz="2000" kern="1200" dirty="0" smtClean="0"/>
            <a:t>	</a:t>
          </a:r>
          <a:endParaRPr lang="ru-RU" sz="2000" kern="1200" dirty="0"/>
        </a:p>
      </dsp:txBody>
      <dsp:txXfrm>
        <a:off x="340517" y="245876"/>
        <a:ext cx="4596238" cy="532758"/>
      </dsp:txXfrm>
    </dsp:sp>
    <dsp:sp modelId="{81AAB43E-0D75-4356-A20D-C20535F9D331}">
      <dsp:nvSpPr>
        <dsp:cNvPr id="0" name=""/>
        <dsp:cNvSpPr/>
      </dsp:nvSpPr>
      <dsp:spPr>
        <a:xfrm>
          <a:off x="0" y="1394104"/>
          <a:ext cx="66484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hueOff val="0"/>
              <a:satOff val="0"/>
              <a:lumOff val="0"/>
              <a:alphaOff val="-13333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5EF9A1-943E-4699-96CE-F67D86FEF0CF}">
      <dsp:nvSpPr>
        <dsp:cNvPr id="0" name=""/>
        <dsp:cNvSpPr/>
      </dsp:nvSpPr>
      <dsp:spPr>
        <a:xfrm>
          <a:off x="311696" y="1108273"/>
          <a:ext cx="4653880" cy="590400"/>
        </a:xfrm>
        <a:prstGeom prst="roundRect">
          <a:avLst/>
        </a:prstGeom>
        <a:gradFill rotWithShape="0">
          <a:gsLst>
            <a:gs pos="28000">
              <a:schemeClr val="accent3">
                <a:alpha val="90000"/>
                <a:hueOff val="0"/>
                <a:satOff val="0"/>
                <a:lumOff val="0"/>
                <a:alphaOff val="-13333"/>
                <a:tint val="18000"/>
                <a:satMod val="120000"/>
                <a:lumMod val="88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13333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5906" tIns="0" rIns="175906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Прогноз социально – экономического развития территории</a:t>
          </a:r>
          <a:r>
            <a:rPr lang="ru-RU" sz="2000" kern="1200" dirty="0" smtClean="0"/>
            <a:t>	</a:t>
          </a:r>
          <a:endParaRPr lang="ru-RU" sz="2000" kern="1200" dirty="0"/>
        </a:p>
      </dsp:txBody>
      <dsp:txXfrm>
        <a:off x="340517" y="1137094"/>
        <a:ext cx="4596238" cy="532758"/>
      </dsp:txXfrm>
    </dsp:sp>
    <dsp:sp modelId="{814E47C0-06A4-470E-B0EB-FAE18597A0D7}">
      <dsp:nvSpPr>
        <dsp:cNvPr id="0" name=""/>
        <dsp:cNvSpPr/>
      </dsp:nvSpPr>
      <dsp:spPr>
        <a:xfrm>
          <a:off x="0" y="2301304"/>
          <a:ext cx="66484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hueOff val="0"/>
              <a:satOff val="0"/>
              <a:lumOff val="0"/>
              <a:alphaOff val="-26667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031871-EDCD-482B-A338-598E7E1D3F83}">
      <dsp:nvSpPr>
        <dsp:cNvPr id="0" name=""/>
        <dsp:cNvSpPr/>
      </dsp:nvSpPr>
      <dsp:spPr>
        <a:xfrm>
          <a:off x="311696" y="2031998"/>
          <a:ext cx="4653880" cy="590400"/>
        </a:xfrm>
        <a:prstGeom prst="roundRect">
          <a:avLst/>
        </a:prstGeom>
        <a:gradFill rotWithShape="0">
          <a:gsLst>
            <a:gs pos="28000">
              <a:schemeClr val="accent3">
                <a:alpha val="90000"/>
                <a:hueOff val="0"/>
                <a:satOff val="0"/>
                <a:lumOff val="0"/>
                <a:alphaOff val="-26667"/>
                <a:tint val="18000"/>
                <a:satMod val="120000"/>
                <a:lumMod val="88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6667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5906" tIns="0" rIns="175906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Основные направления бюджетно  – налоговой политики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0517" y="2060819"/>
        <a:ext cx="4596238" cy="532758"/>
      </dsp:txXfrm>
    </dsp:sp>
    <dsp:sp modelId="{A02EAF10-12A7-47A7-8B91-1802B9A0650C}">
      <dsp:nvSpPr>
        <dsp:cNvPr id="0" name=""/>
        <dsp:cNvSpPr/>
      </dsp:nvSpPr>
      <dsp:spPr>
        <a:xfrm>
          <a:off x="0" y="3208504"/>
          <a:ext cx="66484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115508-2273-4B96-A2B7-E1115AFEFDFB}">
      <dsp:nvSpPr>
        <dsp:cNvPr id="0" name=""/>
        <dsp:cNvSpPr/>
      </dsp:nvSpPr>
      <dsp:spPr>
        <a:xfrm>
          <a:off x="332420" y="2913304"/>
          <a:ext cx="4653880" cy="590400"/>
        </a:xfrm>
        <a:prstGeom prst="roundRect">
          <a:avLst/>
        </a:prstGeom>
        <a:gradFill rotWithShape="0">
          <a:gsLst>
            <a:gs pos="28000">
              <a:schemeClr val="accent3">
                <a:alpha val="90000"/>
                <a:hueOff val="0"/>
                <a:satOff val="0"/>
                <a:lumOff val="0"/>
                <a:alphaOff val="-40000"/>
                <a:tint val="18000"/>
                <a:satMod val="120000"/>
                <a:lumMod val="88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4000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5906" tIns="0" rIns="175906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Законодательство о налогах и сборах, льготах по налогам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1241" y="2942125"/>
        <a:ext cx="4596238" cy="53275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B7E504-439B-470F-9F7C-43F7AF2DF5A5}">
      <dsp:nvSpPr>
        <dsp:cNvPr id="0" name=""/>
        <dsp:cNvSpPr/>
      </dsp:nvSpPr>
      <dsp:spPr>
        <a:xfrm>
          <a:off x="0" y="280831"/>
          <a:ext cx="4190865" cy="4190865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CA525E-17DA-43F2-810E-149A1D2D4DFD}">
      <dsp:nvSpPr>
        <dsp:cNvPr id="0" name=""/>
        <dsp:cNvSpPr/>
      </dsp:nvSpPr>
      <dsp:spPr>
        <a:xfrm>
          <a:off x="2095432" y="280831"/>
          <a:ext cx="4889343" cy="419086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36195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Привлечение перспективных налогоплательщиков за счет предоставления поддержки их инвестиционной деятельности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95432" y="280831"/>
        <a:ext cx="4889343" cy="890558"/>
      </dsp:txXfrm>
    </dsp:sp>
    <dsp:sp modelId="{C0D31780-D2F5-453C-A063-63CC34C05499}">
      <dsp:nvSpPr>
        <dsp:cNvPr id="0" name=""/>
        <dsp:cNvSpPr/>
      </dsp:nvSpPr>
      <dsp:spPr>
        <a:xfrm>
          <a:off x="550051" y="1171390"/>
          <a:ext cx="3090763" cy="3090763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shade val="80000"/>
            <a:hueOff val="103664"/>
            <a:satOff val="3848"/>
            <a:lumOff val="762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5D7D26-0887-4207-B3FC-BAA2928C9C35}">
      <dsp:nvSpPr>
        <dsp:cNvPr id="0" name=""/>
        <dsp:cNvSpPr/>
      </dsp:nvSpPr>
      <dsp:spPr>
        <a:xfrm>
          <a:off x="2095432" y="1171390"/>
          <a:ext cx="4889343" cy="309076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103664"/>
              <a:satOff val="3848"/>
              <a:lumOff val="762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36195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Вовлечение в налогообложение объектов недвижимости, принадлежащих гражданам на праве собственности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95432" y="1171390"/>
        <a:ext cx="4889343" cy="890558"/>
      </dsp:txXfrm>
    </dsp:sp>
    <dsp:sp modelId="{F2D142FC-0745-43F7-B95F-8FFDFE0ED774}">
      <dsp:nvSpPr>
        <dsp:cNvPr id="0" name=""/>
        <dsp:cNvSpPr/>
      </dsp:nvSpPr>
      <dsp:spPr>
        <a:xfrm>
          <a:off x="1100102" y="2061949"/>
          <a:ext cx="1990661" cy="1990661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shade val="80000"/>
            <a:hueOff val="207328"/>
            <a:satOff val="7696"/>
            <a:lumOff val="1524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3D66BE-A5F4-4338-8C97-0B1C7EB330CF}">
      <dsp:nvSpPr>
        <dsp:cNvPr id="0" name=""/>
        <dsp:cNvSpPr/>
      </dsp:nvSpPr>
      <dsp:spPr>
        <a:xfrm>
          <a:off x="2095432" y="2061949"/>
          <a:ext cx="4889343" cy="199066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207328"/>
              <a:satOff val="7696"/>
              <a:lumOff val="152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36195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Сокращение задолженности по налогами платежам в бюджет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95432" y="2061949"/>
        <a:ext cx="4889343" cy="890558"/>
      </dsp:txXfrm>
    </dsp:sp>
    <dsp:sp modelId="{D354109F-CACE-40FF-BA5F-5B34DD9CB1CD}">
      <dsp:nvSpPr>
        <dsp:cNvPr id="0" name=""/>
        <dsp:cNvSpPr/>
      </dsp:nvSpPr>
      <dsp:spPr>
        <a:xfrm>
          <a:off x="1650153" y="2952508"/>
          <a:ext cx="890558" cy="890558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shade val="80000"/>
            <a:hueOff val="310993"/>
            <a:satOff val="11544"/>
            <a:lumOff val="2287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609D23-1D36-48AE-8578-7A266D04A8BE}">
      <dsp:nvSpPr>
        <dsp:cNvPr id="0" name=""/>
        <dsp:cNvSpPr/>
      </dsp:nvSpPr>
      <dsp:spPr>
        <a:xfrm>
          <a:off x="2095432" y="2952508"/>
          <a:ext cx="4889343" cy="89055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310993"/>
              <a:satOff val="11544"/>
              <a:lumOff val="2287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36195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Проведение совместной с налоговыми органами работы по легализации заработной платы работающего населения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95432" y="2952508"/>
        <a:ext cx="4889343" cy="89055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A41072-0F26-4A4F-AD69-D625F7CA573B}">
      <dsp:nvSpPr>
        <dsp:cNvPr id="0" name=""/>
        <dsp:cNvSpPr/>
      </dsp:nvSpPr>
      <dsp:spPr>
        <a:xfrm>
          <a:off x="2664304" y="3600393"/>
          <a:ext cx="1725849" cy="148194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shade val="80000"/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Развитие образования и молодежная политика  160998 т. руб.</a:t>
          </a:r>
          <a:endParaRPr lang="ru-RU" sz="1100" i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31620" y="3829931"/>
        <a:ext cx="1191217" cy="1022867"/>
      </dsp:txXfrm>
    </dsp:sp>
    <dsp:sp modelId="{AAFBF71A-CBE4-4E0B-A816-6E34940C94C6}">
      <dsp:nvSpPr>
        <dsp:cNvPr id="0" name=""/>
        <dsp:cNvSpPr/>
      </dsp:nvSpPr>
      <dsp:spPr>
        <a:xfrm>
          <a:off x="1224669" y="3663525"/>
          <a:ext cx="201318" cy="17372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lt1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2DB4B32-6E73-457E-B53C-F8271B087F05}">
      <dsp:nvSpPr>
        <dsp:cNvPr id="0" name=""/>
        <dsp:cNvSpPr/>
      </dsp:nvSpPr>
      <dsp:spPr>
        <a:xfrm>
          <a:off x="301691" y="2729130"/>
          <a:ext cx="519083" cy="38684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AA4DAA1-CAF2-4445-9326-95692AC6B7BC}">
      <dsp:nvSpPr>
        <dsp:cNvPr id="0" name=""/>
        <dsp:cNvSpPr/>
      </dsp:nvSpPr>
      <dsp:spPr>
        <a:xfrm>
          <a:off x="880597" y="3466901"/>
          <a:ext cx="201318" cy="17372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lt1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26032B2-4DDF-4CB1-A3F1-C0A04443090F}">
      <dsp:nvSpPr>
        <dsp:cNvPr id="0" name=""/>
        <dsp:cNvSpPr/>
      </dsp:nvSpPr>
      <dsp:spPr>
        <a:xfrm>
          <a:off x="4176461" y="2736310"/>
          <a:ext cx="1725849" cy="148194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shade val="80000"/>
                <a:hueOff val="51832"/>
                <a:satOff val="1924"/>
                <a:lumOff val="3812"/>
                <a:alphaOff val="0"/>
                <a:lumMod val="95000"/>
              </a:schemeClr>
            </a:gs>
            <a:gs pos="100000">
              <a:schemeClr val="accent3">
                <a:shade val="80000"/>
                <a:hueOff val="51832"/>
                <a:satOff val="1924"/>
                <a:lumOff val="3812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shade val="80000"/>
              <a:hueOff val="51832"/>
              <a:satOff val="1924"/>
              <a:lumOff val="3812"/>
              <a:alphaOff val="0"/>
            </a:schemeClr>
          </a:solidFill>
          <a:prstDash val="solid"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shade val="80000"/>
              <a:hueOff val="51832"/>
              <a:satOff val="1924"/>
              <a:lumOff val="3812"/>
              <a:alphaOff val="0"/>
              <a:shade val="30000"/>
              <a:satMod val="12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i="1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Развитие физической культуры и спорта в 604 т. руб. </a:t>
          </a:r>
          <a:endParaRPr lang="ru-RU" sz="1100" i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443777" y="2965848"/>
        <a:ext cx="1191217" cy="1022867"/>
      </dsp:txXfrm>
    </dsp:sp>
    <dsp:sp modelId="{FE35C8B0-C0EA-4A11-8B2C-27E84AE8B29A}">
      <dsp:nvSpPr>
        <dsp:cNvPr id="0" name=""/>
        <dsp:cNvSpPr/>
      </dsp:nvSpPr>
      <dsp:spPr>
        <a:xfrm>
          <a:off x="3856452" y="3459081"/>
          <a:ext cx="201318" cy="17372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lt1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F87E5DA-A05A-43EC-ADCE-541D900D8576}">
      <dsp:nvSpPr>
        <dsp:cNvPr id="0" name=""/>
        <dsp:cNvSpPr/>
      </dsp:nvSpPr>
      <dsp:spPr>
        <a:xfrm>
          <a:off x="4987190" y="3757943"/>
          <a:ext cx="394788" cy="4348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80000"/>
              <a:hueOff val="51832"/>
              <a:satOff val="1924"/>
              <a:lumOff val="3812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8A330D0-FD47-46C9-A816-1D473ABD040D}">
      <dsp:nvSpPr>
        <dsp:cNvPr id="0" name=""/>
        <dsp:cNvSpPr/>
      </dsp:nvSpPr>
      <dsp:spPr>
        <a:xfrm>
          <a:off x="4195034" y="3657381"/>
          <a:ext cx="201318" cy="17372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lt1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F59355B-A2BF-4C01-BCD9-8E13C2E7A70D}">
      <dsp:nvSpPr>
        <dsp:cNvPr id="0" name=""/>
        <dsp:cNvSpPr/>
      </dsp:nvSpPr>
      <dsp:spPr>
        <a:xfrm>
          <a:off x="1151182" y="2736300"/>
          <a:ext cx="1725849" cy="148194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shade val="80000"/>
                <a:hueOff val="103664"/>
                <a:satOff val="3848"/>
                <a:lumOff val="7624"/>
                <a:alphaOff val="0"/>
                <a:lumMod val="95000"/>
              </a:schemeClr>
            </a:gs>
            <a:gs pos="100000">
              <a:schemeClr val="accent3">
                <a:shade val="80000"/>
                <a:hueOff val="103664"/>
                <a:satOff val="3848"/>
                <a:lumOff val="7624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shade val="80000"/>
              <a:hueOff val="103664"/>
              <a:satOff val="3848"/>
              <a:lumOff val="7624"/>
              <a:alphaOff val="0"/>
            </a:schemeClr>
          </a:solidFill>
          <a:prstDash val="solid"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shade val="80000"/>
              <a:hueOff val="103664"/>
              <a:satOff val="3848"/>
              <a:lumOff val="7624"/>
              <a:alphaOff val="0"/>
              <a:shade val="30000"/>
              <a:satMod val="12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Обеспечение доступным и комфортным жильем населения 200 т. руб.</a:t>
          </a:r>
          <a:endParaRPr lang="ru-RU" sz="1100" i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418498" y="2965838"/>
        <a:ext cx="1191217" cy="1022867"/>
      </dsp:txXfrm>
    </dsp:sp>
    <dsp:sp modelId="{DDE0DB32-2428-476C-99D3-4EFDFFCBE277}">
      <dsp:nvSpPr>
        <dsp:cNvPr id="0" name=""/>
        <dsp:cNvSpPr/>
      </dsp:nvSpPr>
      <dsp:spPr>
        <a:xfrm>
          <a:off x="2358459" y="1382796"/>
          <a:ext cx="201318" cy="17372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lt1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4586195-C8FB-4B1A-8ECD-FCE4E26039A6}">
      <dsp:nvSpPr>
        <dsp:cNvPr id="0" name=""/>
        <dsp:cNvSpPr/>
      </dsp:nvSpPr>
      <dsp:spPr>
        <a:xfrm>
          <a:off x="3845115" y="784915"/>
          <a:ext cx="338991" cy="4135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80000"/>
              <a:hueOff val="103664"/>
              <a:satOff val="3848"/>
              <a:lumOff val="7624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C48B6FA-4633-450D-8DD3-9C3F6B5132B7}">
      <dsp:nvSpPr>
        <dsp:cNvPr id="0" name=""/>
        <dsp:cNvSpPr/>
      </dsp:nvSpPr>
      <dsp:spPr>
        <a:xfrm>
          <a:off x="2717172" y="1195109"/>
          <a:ext cx="201318" cy="17372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lt1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8E93D4A-5D6C-4581-959D-97BCA3E816E9}">
      <dsp:nvSpPr>
        <dsp:cNvPr id="0" name=""/>
        <dsp:cNvSpPr/>
      </dsp:nvSpPr>
      <dsp:spPr>
        <a:xfrm>
          <a:off x="4032441" y="1057271"/>
          <a:ext cx="1725849" cy="148194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shade val="80000"/>
                <a:hueOff val="155496"/>
                <a:satOff val="5772"/>
                <a:lumOff val="11436"/>
                <a:alphaOff val="0"/>
                <a:lumMod val="95000"/>
              </a:schemeClr>
            </a:gs>
            <a:gs pos="100000">
              <a:schemeClr val="accent3">
                <a:shade val="80000"/>
                <a:hueOff val="155496"/>
                <a:satOff val="5772"/>
                <a:lumOff val="11436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shade val="80000"/>
              <a:hueOff val="155496"/>
              <a:satOff val="5772"/>
              <a:lumOff val="11436"/>
              <a:alphaOff val="0"/>
            </a:schemeClr>
          </a:solidFill>
          <a:prstDash val="solid"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shade val="80000"/>
              <a:hueOff val="155496"/>
              <a:satOff val="5772"/>
              <a:lumOff val="11436"/>
              <a:alphaOff val="0"/>
              <a:shade val="30000"/>
              <a:satMod val="12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i="1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Обеспечение общественного порядка и противодействие преступности 100 т. руб.</a:t>
          </a:r>
          <a:endParaRPr lang="ru-RU" sz="1100" i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299757" y="1286809"/>
        <a:ext cx="1191217" cy="1022867"/>
      </dsp:txXfrm>
    </dsp:sp>
    <dsp:sp modelId="{9EAE6D9D-06C2-4642-A98D-D524C728FD60}">
      <dsp:nvSpPr>
        <dsp:cNvPr id="0" name=""/>
        <dsp:cNvSpPr/>
      </dsp:nvSpPr>
      <dsp:spPr>
        <a:xfrm>
          <a:off x="5646358" y="2016239"/>
          <a:ext cx="201318" cy="17372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lt1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94DA5F0-F012-4D5A-B409-4280E3EC2EA8}">
      <dsp:nvSpPr>
        <dsp:cNvPr id="0" name=""/>
        <dsp:cNvSpPr/>
      </dsp:nvSpPr>
      <dsp:spPr>
        <a:xfrm>
          <a:off x="6276669" y="2729128"/>
          <a:ext cx="448755" cy="40919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80000"/>
              <a:hueOff val="155496"/>
              <a:satOff val="5772"/>
              <a:lumOff val="11436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645C09E-93E2-4842-8CB4-0E4897A77784}">
      <dsp:nvSpPr>
        <dsp:cNvPr id="0" name=""/>
        <dsp:cNvSpPr/>
      </dsp:nvSpPr>
      <dsp:spPr>
        <a:xfrm>
          <a:off x="5974873" y="2219008"/>
          <a:ext cx="201318" cy="17372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lt1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E2C17E6-0566-4B87-B059-2CAE28F0D651}">
      <dsp:nvSpPr>
        <dsp:cNvPr id="0" name=""/>
        <dsp:cNvSpPr/>
      </dsp:nvSpPr>
      <dsp:spPr>
        <a:xfrm>
          <a:off x="5616627" y="13518"/>
          <a:ext cx="2012737" cy="187221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shade val="80000"/>
                <a:hueOff val="207328"/>
                <a:satOff val="7696"/>
                <a:lumOff val="15248"/>
                <a:alphaOff val="0"/>
                <a:lumMod val="95000"/>
              </a:schemeClr>
            </a:gs>
            <a:gs pos="100000">
              <a:schemeClr val="accent3">
                <a:shade val="80000"/>
                <a:hueOff val="207328"/>
                <a:satOff val="7696"/>
                <a:lumOff val="15248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shade val="80000"/>
              <a:hueOff val="207328"/>
              <a:satOff val="7696"/>
              <a:lumOff val="15248"/>
              <a:alphaOff val="0"/>
            </a:schemeClr>
          </a:solidFill>
          <a:prstDash val="solid"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shade val="80000"/>
              <a:hueOff val="207328"/>
              <a:satOff val="7696"/>
              <a:lumOff val="15248"/>
              <a:alphaOff val="0"/>
              <a:shade val="30000"/>
              <a:satMod val="12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i="1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Защита населения и территории от чрезвычайных ситуаций, обеспечение пожарной безопасности и безопасности людей на водных объектах 1130 т. руб.</a:t>
          </a:r>
          <a:endParaRPr lang="ru-RU" sz="1100" i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940373" y="314661"/>
        <a:ext cx="1365245" cy="1269927"/>
      </dsp:txXfrm>
    </dsp:sp>
    <dsp:sp modelId="{3A123747-A798-4AE5-9448-C39F83F6C6A2}">
      <dsp:nvSpPr>
        <dsp:cNvPr id="0" name=""/>
        <dsp:cNvSpPr/>
      </dsp:nvSpPr>
      <dsp:spPr>
        <a:xfrm flipH="1">
          <a:off x="8129075" y="2225074"/>
          <a:ext cx="130327" cy="11431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lt1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D35931C-78BA-4820-B595-0E3EA199428A}">
      <dsp:nvSpPr>
        <dsp:cNvPr id="0" name=""/>
        <dsp:cNvSpPr/>
      </dsp:nvSpPr>
      <dsp:spPr>
        <a:xfrm>
          <a:off x="7734859" y="5105392"/>
          <a:ext cx="502739" cy="61785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80000"/>
              <a:hueOff val="207328"/>
              <a:satOff val="7696"/>
              <a:lumOff val="15248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06020D7-439B-4550-AB64-73B448E6D69C}">
      <dsp:nvSpPr>
        <dsp:cNvPr id="0" name=""/>
        <dsp:cNvSpPr/>
      </dsp:nvSpPr>
      <dsp:spPr>
        <a:xfrm>
          <a:off x="7467376" y="1414077"/>
          <a:ext cx="201318" cy="17372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lt1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BC1D073-A5E0-4AC4-8D81-DC064590AEF0}">
      <dsp:nvSpPr>
        <dsp:cNvPr id="0" name=""/>
        <dsp:cNvSpPr/>
      </dsp:nvSpPr>
      <dsp:spPr>
        <a:xfrm>
          <a:off x="5688640" y="2018128"/>
          <a:ext cx="1725849" cy="148194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shade val="80000"/>
                <a:hueOff val="259161"/>
                <a:satOff val="9620"/>
                <a:lumOff val="19060"/>
                <a:alphaOff val="0"/>
                <a:lumMod val="95000"/>
              </a:schemeClr>
            </a:gs>
            <a:gs pos="100000">
              <a:schemeClr val="accent3">
                <a:shade val="80000"/>
                <a:hueOff val="259161"/>
                <a:satOff val="9620"/>
                <a:lumOff val="1906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shade val="80000"/>
              <a:hueOff val="259161"/>
              <a:satOff val="9620"/>
              <a:lumOff val="19060"/>
              <a:alphaOff val="0"/>
            </a:schemeClr>
          </a:solidFill>
          <a:prstDash val="solid"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shade val="80000"/>
              <a:hueOff val="259161"/>
              <a:satOff val="9620"/>
              <a:lumOff val="19060"/>
              <a:alphaOff val="0"/>
              <a:shade val="30000"/>
              <a:satMod val="12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i="1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Социальная поддержка населения 103035 т. руб.</a:t>
          </a:r>
          <a:endParaRPr lang="ru-RU" sz="1100" i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955956" y="2247666"/>
        <a:ext cx="1191217" cy="1022867"/>
      </dsp:txXfrm>
    </dsp:sp>
    <dsp:sp modelId="{8B5AE3F8-7B10-4582-81B9-18DB60DAB9B7}">
      <dsp:nvSpPr>
        <dsp:cNvPr id="0" name=""/>
        <dsp:cNvSpPr/>
      </dsp:nvSpPr>
      <dsp:spPr>
        <a:xfrm>
          <a:off x="7465546" y="4314843"/>
          <a:ext cx="201318" cy="17372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lt1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47CB27F-039D-4095-8355-4453BBA2AE80}">
      <dsp:nvSpPr>
        <dsp:cNvPr id="0" name=""/>
        <dsp:cNvSpPr/>
      </dsp:nvSpPr>
      <dsp:spPr>
        <a:xfrm>
          <a:off x="6276669" y="4385313"/>
          <a:ext cx="448755" cy="36793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80000"/>
              <a:hueOff val="259161"/>
              <a:satOff val="9620"/>
              <a:lumOff val="1906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2B1DCDF-DB0D-43AF-A855-8DF812AD7DA1}">
      <dsp:nvSpPr>
        <dsp:cNvPr id="0" name=""/>
        <dsp:cNvSpPr/>
      </dsp:nvSpPr>
      <dsp:spPr>
        <a:xfrm>
          <a:off x="7145267" y="4478510"/>
          <a:ext cx="201318" cy="17372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lt1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726E2FE-65FD-4CE3-8BB9-A77D7CE00996}">
      <dsp:nvSpPr>
        <dsp:cNvPr id="0" name=""/>
        <dsp:cNvSpPr/>
      </dsp:nvSpPr>
      <dsp:spPr>
        <a:xfrm>
          <a:off x="4245166" y="4397261"/>
          <a:ext cx="1725849" cy="148194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shade val="80000"/>
                <a:hueOff val="310993"/>
                <a:satOff val="11544"/>
                <a:lumOff val="22872"/>
                <a:alphaOff val="0"/>
                <a:lumMod val="95000"/>
              </a:schemeClr>
            </a:gs>
            <a:gs pos="100000">
              <a:schemeClr val="accent3">
                <a:shade val="80000"/>
                <a:hueOff val="310993"/>
                <a:satOff val="11544"/>
                <a:lumOff val="22872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shade val="80000"/>
              <a:hueOff val="310993"/>
              <a:satOff val="11544"/>
              <a:lumOff val="22872"/>
              <a:alphaOff val="0"/>
            </a:schemeClr>
          </a:solidFill>
          <a:prstDash val="solid"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shade val="80000"/>
              <a:hueOff val="310993"/>
              <a:satOff val="11544"/>
              <a:lumOff val="22872"/>
              <a:alphaOff val="0"/>
              <a:shade val="30000"/>
              <a:satMod val="12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Развитие культуры и туризма 14900 т. руб.</a:t>
          </a:r>
          <a:endParaRPr lang="ru-RU" sz="1100" i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512482" y="4626799"/>
        <a:ext cx="1191217" cy="1022867"/>
      </dsp:txXfrm>
    </dsp:sp>
    <dsp:sp modelId="{5572BA5D-198C-47F3-960C-D9F9A8AF933C}">
      <dsp:nvSpPr>
        <dsp:cNvPr id="0" name=""/>
        <dsp:cNvSpPr/>
      </dsp:nvSpPr>
      <dsp:spPr>
        <a:xfrm>
          <a:off x="2716257" y="4475717"/>
          <a:ext cx="201318" cy="17372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lt1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B6BE9A9-D700-4C16-B2DC-A191B6CBBFF0}">
      <dsp:nvSpPr>
        <dsp:cNvPr id="0" name=""/>
        <dsp:cNvSpPr/>
      </dsp:nvSpPr>
      <dsp:spPr>
        <a:xfrm>
          <a:off x="1744400" y="5177406"/>
          <a:ext cx="602200" cy="4126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80000"/>
              <a:hueOff val="310993"/>
              <a:satOff val="11544"/>
              <a:lumOff val="22872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1666934-D758-4C89-9E5B-BF258C19AEE3}">
      <dsp:nvSpPr>
        <dsp:cNvPr id="0" name=""/>
        <dsp:cNvSpPr/>
      </dsp:nvSpPr>
      <dsp:spPr>
        <a:xfrm>
          <a:off x="2356629" y="4663404"/>
          <a:ext cx="201318" cy="17372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lt1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6DD041-615D-493D-B8CA-AF1927FFAD39}">
      <dsp:nvSpPr>
        <dsp:cNvPr id="0" name=""/>
        <dsp:cNvSpPr/>
      </dsp:nvSpPr>
      <dsp:spPr>
        <a:xfrm>
          <a:off x="0" y="361485"/>
          <a:ext cx="6624736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02C2320-4AD5-4E5D-8B88-17E559E3CA69}">
      <dsp:nvSpPr>
        <dsp:cNvPr id="0" name=""/>
        <dsp:cNvSpPr/>
      </dsp:nvSpPr>
      <dsp:spPr>
        <a:xfrm>
          <a:off x="360041" y="72008"/>
          <a:ext cx="4637315" cy="619920"/>
        </a:xfrm>
        <a:prstGeom prst="roundRect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shade val="50000"/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5279" tIns="0" rIns="175279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Развитие дорожного хозяйства и транспорта в Большесельском МР </a:t>
          </a:r>
          <a:r>
            <a:rPr lang="ru-RU" sz="1400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– 19827 тыс. руб.</a:t>
          </a:r>
          <a:endParaRPr lang="ru-RU" sz="1400" i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90303" y="102270"/>
        <a:ext cx="4576791" cy="559396"/>
      </dsp:txXfrm>
    </dsp:sp>
    <dsp:sp modelId="{DC1B1A38-B1D4-464F-A943-974B98DD5200}">
      <dsp:nvSpPr>
        <dsp:cNvPr id="0" name=""/>
        <dsp:cNvSpPr/>
      </dsp:nvSpPr>
      <dsp:spPr>
        <a:xfrm>
          <a:off x="0" y="1314045"/>
          <a:ext cx="6624736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193139"/>
              <a:satOff val="11029"/>
              <a:lumOff val="19702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710B308-F8CD-4F5D-B7F8-95004DF501A8}">
      <dsp:nvSpPr>
        <dsp:cNvPr id="0" name=""/>
        <dsp:cNvSpPr/>
      </dsp:nvSpPr>
      <dsp:spPr>
        <a:xfrm>
          <a:off x="331236" y="1004085"/>
          <a:ext cx="4637315" cy="619920"/>
        </a:xfrm>
        <a:prstGeom prst="roundRect">
          <a:avLst/>
        </a:prstGeom>
        <a:gradFill rotWithShape="0">
          <a:gsLst>
            <a:gs pos="0">
              <a:schemeClr val="accent3">
                <a:shade val="50000"/>
                <a:hueOff val="193139"/>
                <a:satOff val="11029"/>
                <a:lumOff val="19702"/>
                <a:alphaOff val="0"/>
                <a:lumMod val="95000"/>
              </a:schemeClr>
            </a:gs>
            <a:gs pos="100000">
              <a:schemeClr val="accent3">
                <a:shade val="50000"/>
                <a:hueOff val="193139"/>
                <a:satOff val="11029"/>
                <a:lumOff val="19702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shade val="50000"/>
              <a:hueOff val="193139"/>
              <a:satOff val="11029"/>
              <a:lumOff val="19702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5279" tIns="0" rIns="175279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Обеспечение качественными коммунальными услугами населения Большесельского МР – </a:t>
          </a:r>
          <a:r>
            <a:rPr lang="ru-RU" sz="1400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32470 тыс. руб.</a:t>
          </a:r>
          <a:endParaRPr lang="ru-RU" sz="1400" i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61498" y="1034347"/>
        <a:ext cx="4576791" cy="559396"/>
      </dsp:txXfrm>
    </dsp:sp>
    <dsp:sp modelId="{97303D4E-B93B-4D68-B825-351172E91546}">
      <dsp:nvSpPr>
        <dsp:cNvPr id="0" name=""/>
        <dsp:cNvSpPr/>
      </dsp:nvSpPr>
      <dsp:spPr>
        <a:xfrm>
          <a:off x="0" y="2266606"/>
          <a:ext cx="6624736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386277"/>
              <a:satOff val="22059"/>
              <a:lumOff val="39404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38E73F1-588B-49D6-8B1D-62BB514F9204}">
      <dsp:nvSpPr>
        <dsp:cNvPr id="0" name=""/>
        <dsp:cNvSpPr/>
      </dsp:nvSpPr>
      <dsp:spPr>
        <a:xfrm>
          <a:off x="331236" y="1956645"/>
          <a:ext cx="4637315" cy="619920"/>
        </a:xfrm>
        <a:prstGeom prst="roundRect">
          <a:avLst/>
        </a:prstGeom>
        <a:gradFill rotWithShape="0">
          <a:gsLst>
            <a:gs pos="0">
              <a:schemeClr val="accent3">
                <a:shade val="50000"/>
                <a:hueOff val="386277"/>
                <a:satOff val="22059"/>
                <a:lumOff val="39404"/>
                <a:alphaOff val="0"/>
                <a:lumMod val="95000"/>
              </a:schemeClr>
            </a:gs>
            <a:gs pos="100000">
              <a:schemeClr val="accent3">
                <a:shade val="50000"/>
                <a:hueOff val="386277"/>
                <a:satOff val="22059"/>
                <a:lumOff val="39404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shade val="50000"/>
              <a:hueOff val="386277"/>
              <a:satOff val="22059"/>
              <a:lumOff val="39404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5279" tIns="0" rIns="175279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Информационное общество в Большесельском МР – </a:t>
          </a:r>
          <a:r>
            <a:rPr lang="ru-RU" sz="1400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1300 тыс. руб.</a:t>
          </a:r>
          <a:endParaRPr lang="ru-RU" sz="1400" i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61498" y="1986907"/>
        <a:ext cx="4576791" cy="559396"/>
      </dsp:txXfrm>
    </dsp:sp>
    <dsp:sp modelId="{4199E077-6E72-442E-B4CC-54C301B5DF0A}">
      <dsp:nvSpPr>
        <dsp:cNvPr id="0" name=""/>
        <dsp:cNvSpPr/>
      </dsp:nvSpPr>
      <dsp:spPr>
        <a:xfrm>
          <a:off x="0" y="3219166"/>
          <a:ext cx="6624736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193139"/>
              <a:satOff val="11029"/>
              <a:lumOff val="19702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517EB67-F691-4C12-85B4-A57DC9D64334}">
      <dsp:nvSpPr>
        <dsp:cNvPr id="0" name=""/>
        <dsp:cNvSpPr/>
      </dsp:nvSpPr>
      <dsp:spPr>
        <a:xfrm>
          <a:off x="331236" y="2909206"/>
          <a:ext cx="4637315" cy="619920"/>
        </a:xfrm>
        <a:prstGeom prst="roundRect">
          <a:avLst/>
        </a:prstGeom>
        <a:gradFill rotWithShape="0">
          <a:gsLst>
            <a:gs pos="0">
              <a:schemeClr val="accent3">
                <a:shade val="50000"/>
                <a:hueOff val="193139"/>
                <a:satOff val="11029"/>
                <a:lumOff val="19702"/>
                <a:alphaOff val="0"/>
                <a:lumMod val="95000"/>
              </a:schemeClr>
            </a:gs>
            <a:gs pos="100000">
              <a:schemeClr val="accent3">
                <a:shade val="50000"/>
                <a:hueOff val="193139"/>
                <a:satOff val="11029"/>
                <a:lumOff val="19702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shade val="50000"/>
              <a:hueOff val="193139"/>
              <a:satOff val="11029"/>
              <a:lumOff val="19702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5279" tIns="0" rIns="175279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Энергоэффективность в Большесельском МР </a:t>
          </a:r>
          <a:r>
            <a:rPr lang="ru-RU" sz="1400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– 100 тыс. руб</a:t>
          </a:r>
          <a:r>
            <a:rPr lang="ru-RU" sz="1400" i="1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1400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1498" y="2939468"/>
        <a:ext cx="4576791" cy="55939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13C236-D62D-44D3-8044-B5E2AC28F046}">
      <dsp:nvSpPr>
        <dsp:cNvPr id="0" name=""/>
        <dsp:cNvSpPr/>
      </dsp:nvSpPr>
      <dsp:spPr>
        <a:xfrm>
          <a:off x="2373117" y="588209"/>
          <a:ext cx="4292894" cy="4292894"/>
        </a:xfrm>
        <a:prstGeom prst="blockArc">
          <a:avLst>
            <a:gd name="adj1" fmla="val 12600000"/>
            <a:gd name="adj2" fmla="val 16200000"/>
            <a:gd name="adj3" fmla="val 4522"/>
          </a:avLst>
        </a:prstGeom>
        <a:gradFill rotWithShape="0">
          <a:gsLst>
            <a:gs pos="0">
              <a:schemeClr val="accent3">
                <a:shade val="90000"/>
                <a:hueOff val="406688"/>
                <a:satOff val="1492"/>
                <a:lumOff val="27060"/>
                <a:alphaOff val="0"/>
                <a:lumMod val="95000"/>
              </a:schemeClr>
            </a:gs>
            <a:gs pos="100000">
              <a:schemeClr val="accent3">
                <a:shade val="90000"/>
                <a:hueOff val="406688"/>
                <a:satOff val="1492"/>
                <a:lumOff val="2706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shade val="90000"/>
              <a:hueOff val="406688"/>
              <a:satOff val="1492"/>
              <a:lumOff val="2706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0D50319-CB63-4B0D-B01F-B166E6625B54}">
      <dsp:nvSpPr>
        <dsp:cNvPr id="0" name=""/>
        <dsp:cNvSpPr/>
      </dsp:nvSpPr>
      <dsp:spPr>
        <a:xfrm>
          <a:off x="2373117" y="588209"/>
          <a:ext cx="4292894" cy="4292894"/>
        </a:xfrm>
        <a:prstGeom prst="blockArc">
          <a:avLst>
            <a:gd name="adj1" fmla="val 9000000"/>
            <a:gd name="adj2" fmla="val 12600000"/>
            <a:gd name="adj3" fmla="val 4522"/>
          </a:avLst>
        </a:prstGeom>
        <a:gradFill rotWithShape="0">
          <a:gsLst>
            <a:gs pos="0">
              <a:schemeClr val="accent3">
                <a:shade val="90000"/>
                <a:hueOff val="325351"/>
                <a:satOff val="1194"/>
                <a:lumOff val="21648"/>
                <a:alphaOff val="0"/>
                <a:lumMod val="95000"/>
              </a:schemeClr>
            </a:gs>
            <a:gs pos="100000">
              <a:schemeClr val="accent3">
                <a:shade val="90000"/>
                <a:hueOff val="325351"/>
                <a:satOff val="1194"/>
                <a:lumOff val="21648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shade val="90000"/>
              <a:hueOff val="325351"/>
              <a:satOff val="1194"/>
              <a:lumOff val="21648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9457721-66B5-4E03-A484-2CCA3135C308}">
      <dsp:nvSpPr>
        <dsp:cNvPr id="0" name=""/>
        <dsp:cNvSpPr/>
      </dsp:nvSpPr>
      <dsp:spPr>
        <a:xfrm>
          <a:off x="2373117" y="588209"/>
          <a:ext cx="4292894" cy="4292894"/>
        </a:xfrm>
        <a:prstGeom prst="blockArc">
          <a:avLst>
            <a:gd name="adj1" fmla="val 5400000"/>
            <a:gd name="adj2" fmla="val 9000000"/>
            <a:gd name="adj3" fmla="val 4522"/>
          </a:avLst>
        </a:prstGeom>
        <a:gradFill rotWithShape="0">
          <a:gsLst>
            <a:gs pos="0">
              <a:schemeClr val="accent3">
                <a:shade val="90000"/>
                <a:hueOff val="244013"/>
                <a:satOff val="895"/>
                <a:lumOff val="16236"/>
                <a:alphaOff val="0"/>
                <a:lumMod val="95000"/>
              </a:schemeClr>
            </a:gs>
            <a:gs pos="100000">
              <a:schemeClr val="accent3">
                <a:shade val="90000"/>
                <a:hueOff val="244013"/>
                <a:satOff val="895"/>
                <a:lumOff val="16236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shade val="90000"/>
              <a:hueOff val="244013"/>
              <a:satOff val="895"/>
              <a:lumOff val="16236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33DCD54-D720-481E-A19A-6BDAE09C92FD}">
      <dsp:nvSpPr>
        <dsp:cNvPr id="0" name=""/>
        <dsp:cNvSpPr/>
      </dsp:nvSpPr>
      <dsp:spPr>
        <a:xfrm>
          <a:off x="2373117" y="588209"/>
          <a:ext cx="4292894" cy="4292894"/>
        </a:xfrm>
        <a:prstGeom prst="blockArc">
          <a:avLst>
            <a:gd name="adj1" fmla="val 1800000"/>
            <a:gd name="adj2" fmla="val 5400000"/>
            <a:gd name="adj3" fmla="val 4522"/>
          </a:avLst>
        </a:prstGeom>
        <a:gradFill rotWithShape="0">
          <a:gsLst>
            <a:gs pos="0">
              <a:schemeClr val="accent3">
                <a:shade val="90000"/>
                <a:hueOff val="162675"/>
                <a:satOff val="597"/>
                <a:lumOff val="10824"/>
                <a:alphaOff val="0"/>
                <a:lumMod val="95000"/>
              </a:schemeClr>
            </a:gs>
            <a:gs pos="100000">
              <a:schemeClr val="accent3">
                <a:shade val="90000"/>
                <a:hueOff val="162675"/>
                <a:satOff val="597"/>
                <a:lumOff val="10824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shade val="90000"/>
              <a:hueOff val="162675"/>
              <a:satOff val="597"/>
              <a:lumOff val="10824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96E0F79-0821-4E90-81A6-C57A6DC4D550}">
      <dsp:nvSpPr>
        <dsp:cNvPr id="0" name=""/>
        <dsp:cNvSpPr/>
      </dsp:nvSpPr>
      <dsp:spPr>
        <a:xfrm>
          <a:off x="2373117" y="588209"/>
          <a:ext cx="4292894" cy="4292894"/>
        </a:xfrm>
        <a:prstGeom prst="blockArc">
          <a:avLst>
            <a:gd name="adj1" fmla="val 19800000"/>
            <a:gd name="adj2" fmla="val 1800000"/>
            <a:gd name="adj3" fmla="val 4522"/>
          </a:avLst>
        </a:prstGeom>
        <a:gradFill rotWithShape="0">
          <a:gsLst>
            <a:gs pos="0">
              <a:schemeClr val="accent3">
                <a:shade val="90000"/>
                <a:hueOff val="81338"/>
                <a:satOff val="298"/>
                <a:lumOff val="5412"/>
                <a:alphaOff val="0"/>
                <a:lumMod val="95000"/>
              </a:schemeClr>
            </a:gs>
            <a:gs pos="100000">
              <a:schemeClr val="accent3">
                <a:shade val="90000"/>
                <a:hueOff val="81338"/>
                <a:satOff val="298"/>
                <a:lumOff val="5412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shade val="90000"/>
              <a:hueOff val="81338"/>
              <a:satOff val="298"/>
              <a:lumOff val="5412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8DE1AA8-7B5A-4D1F-B59D-3921B975473A}">
      <dsp:nvSpPr>
        <dsp:cNvPr id="0" name=""/>
        <dsp:cNvSpPr/>
      </dsp:nvSpPr>
      <dsp:spPr>
        <a:xfrm>
          <a:off x="2373117" y="588209"/>
          <a:ext cx="4292894" cy="4292894"/>
        </a:xfrm>
        <a:prstGeom prst="blockArc">
          <a:avLst>
            <a:gd name="adj1" fmla="val 16200000"/>
            <a:gd name="adj2" fmla="val 19800000"/>
            <a:gd name="adj3" fmla="val 4522"/>
          </a:avLst>
        </a:prstGeom>
        <a:gradFill rotWithShape="0">
          <a:gsLst>
            <a:gs pos="0">
              <a:schemeClr val="accent3">
                <a:shade val="90000"/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shade val="90000"/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shade val="90000"/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258783B-73AB-4A39-82B6-D06DB0E4A070}">
      <dsp:nvSpPr>
        <dsp:cNvPr id="0" name=""/>
        <dsp:cNvSpPr/>
      </dsp:nvSpPr>
      <dsp:spPr>
        <a:xfrm>
          <a:off x="3347849" y="1528515"/>
          <a:ext cx="2456297" cy="2309905"/>
        </a:xfrm>
        <a:prstGeom prst="ellipse">
          <a:avLst/>
        </a:prstGeom>
        <a:gradFill rotWithShape="0">
          <a:gsLst>
            <a:gs pos="0">
              <a:schemeClr val="accent3">
                <a:alpha val="80000"/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alpha val="80000"/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alpha val="80000"/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Услуги по образованию </a:t>
          </a:r>
          <a:r>
            <a:rPr lang="ru-RU" sz="1800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(160998 т. р.)</a:t>
          </a:r>
          <a:endParaRPr lang="ru-RU" sz="1800" i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707565" y="1866793"/>
        <a:ext cx="1736865" cy="1633349"/>
      </dsp:txXfrm>
    </dsp:sp>
    <dsp:sp modelId="{1FB526C2-BBFC-4B92-A95F-2E9015CC5F9E}">
      <dsp:nvSpPr>
        <dsp:cNvPr id="0" name=""/>
        <dsp:cNvSpPr/>
      </dsp:nvSpPr>
      <dsp:spPr>
        <a:xfrm>
          <a:off x="3677285" y="-127651"/>
          <a:ext cx="1684558" cy="1528789"/>
        </a:xfrm>
        <a:prstGeom prst="ellipse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alpha val="90000"/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Дошкольное образование </a:t>
          </a:r>
          <a:r>
            <a:rPr lang="ru-RU" sz="1100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(46891 т. р.)</a:t>
          </a:r>
          <a:endParaRPr lang="ru-RU" sz="1100" i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923983" y="96235"/>
        <a:ext cx="1191162" cy="1081017"/>
      </dsp:txXfrm>
    </dsp:sp>
    <dsp:sp modelId="{7B61E5A8-5A20-4D60-A9C2-2D6694099980}">
      <dsp:nvSpPr>
        <dsp:cNvPr id="0" name=""/>
        <dsp:cNvSpPr/>
      </dsp:nvSpPr>
      <dsp:spPr>
        <a:xfrm>
          <a:off x="5521256" y="836599"/>
          <a:ext cx="1630307" cy="1698201"/>
        </a:xfrm>
        <a:prstGeom prst="ellipse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8000"/>
                <a:lumMod val="95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800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alpha val="90000"/>
              <a:hueOff val="0"/>
              <a:satOff val="0"/>
              <a:lumOff val="0"/>
              <a:alphaOff val="-800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Общее образование </a:t>
          </a:r>
          <a:r>
            <a:rPr lang="ru-RU" sz="1100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(89767 т. р.)</a:t>
          </a:r>
          <a:endParaRPr lang="ru-RU" sz="1100" i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760009" y="1085295"/>
        <a:ext cx="1152801" cy="1200809"/>
      </dsp:txXfrm>
    </dsp:sp>
    <dsp:sp modelId="{B30317BA-9262-4FFD-8F43-9BDC5965B339}">
      <dsp:nvSpPr>
        <dsp:cNvPr id="0" name=""/>
        <dsp:cNvSpPr/>
      </dsp:nvSpPr>
      <dsp:spPr>
        <a:xfrm>
          <a:off x="5535251" y="2982197"/>
          <a:ext cx="1602319" cy="1602831"/>
        </a:xfrm>
        <a:prstGeom prst="ellipse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16000"/>
                <a:lumMod val="95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1600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alpha val="90000"/>
              <a:hueOff val="0"/>
              <a:satOff val="0"/>
              <a:lumOff val="0"/>
              <a:alphaOff val="-1600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Материально – техническая база, управление и обеспечение бухгалтерского учета </a:t>
          </a:r>
          <a:r>
            <a:rPr lang="ru-RU" sz="1100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(5206 т. р.) </a:t>
          </a:r>
          <a:endParaRPr lang="ru-RU" sz="1100" i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769905" y="3216926"/>
        <a:ext cx="1133011" cy="1133373"/>
      </dsp:txXfrm>
    </dsp:sp>
    <dsp:sp modelId="{C08CA31A-1D82-4189-AA25-EF516C904730}">
      <dsp:nvSpPr>
        <dsp:cNvPr id="0" name=""/>
        <dsp:cNvSpPr/>
      </dsp:nvSpPr>
      <dsp:spPr>
        <a:xfrm>
          <a:off x="3696497" y="3992872"/>
          <a:ext cx="1646135" cy="1679394"/>
        </a:xfrm>
        <a:prstGeom prst="ellipse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4000"/>
                <a:lumMod val="95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400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alpha val="90000"/>
              <a:hueOff val="0"/>
              <a:satOff val="0"/>
              <a:lumOff val="0"/>
              <a:alphaOff val="-2400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Молодежная политика и патриотическое воспитание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(2185 т. р. )</a:t>
          </a:r>
          <a:endParaRPr lang="ru-RU" sz="1100" i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937568" y="4238814"/>
        <a:ext cx="1163993" cy="1187510"/>
      </dsp:txXfrm>
    </dsp:sp>
    <dsp:sp modelId="{6750BB57-9B4F-4D64-8457-AF4C7A3BC813}">
      <dsp:nvSpPr>
        <dsp:cNvPr id="0" name=""/>
        <dsp:cNvSpPr/>
      </dsp:nvSpPr>
      <dsp:spPr>
        <a:xfrm>
          <a:off x="1853699" y="2913440"/>
          <a:ext cx="1698039" cy="1740345"/>
        </a:xfrm>
        <a:prstGeom prst="ellipse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32000"/>
                <a:lumMod val="95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3200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alpha val="90000"/>
              <a:hueOff val="0"/>
              <a:satOff val="0"/>
              <a:lumOff val="0"/>
              <a:alphaOff val="-3200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Государственная поддержка детей – сирот и детей, оставшихся без попечения родителей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100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(12435 т. р.)</a:t>
          </a:r>
          <a:endParaRPr lang="ru-RU" sz="1100" i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102371" y="3168308"/>
        <a:ext cx="1200695" cy="1230609"/>
      </dsp:txXfrm>
    </dsp:sp>
    <dsp:sp modelId="{E8CE605F-CA98-4F64-8A6C-DAE0B6081BFF}">
      <dsp:nvSpPr>
        <dsp:cNvPr id="0" name=""/>
        <dsp:cNvSpPr/>
      </dsp:nvSpPr>
      <dsp:spPr>
        <a:xfrm>
          <a:off x="1812923" y="782672"/>
          <a:ext cx="1779590" cy="1806055"/>
        </a:xfrm>
        <a:prstGeom prst="ellipse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40000"/>
                <a:lumMod val="95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4000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alpha val="90000"/>
              <a:hueOff val="0"/>
              <a:satOff val="0"/>
              <a:lumOff val="0"/>
              <a:alphaOff val="-4000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Дополнительное образование детей </a:t>
          </a:r>
          <a:r>
            <a:rPr lang="ru-RU" sz="1100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(4514 т. р.)</a:t>
          </a:r>
          <a:endParaRPr lang="ru-RU" sz="1100" i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073538" y="1047163"/>
        <a:ext cx="1258360" cy="127707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33051A-33CE-4972-A878-70F144363717}">
      <dsp:nvSpPr>
        <dsp:cNvPr id="0" name=""/>
        <dsp:cNvSpPr/>
      </dsp:nvSpPr>
      <dsp:spPr>
        <a:xfrm rot="5400000">
          <a:off x="2779594" y="1778226"/>
          <a:ext cx="1152614" cy="131221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017B9B-C60E-4828-A920-42F0504FC6DB}">
      <dsp:nvSpPr>
        <dsp:cNvPr id="0" name=""/>
        <dsp:cNvSpPr/>
      </dsp:nvSpPr>
      <dsp:spPr>
        <a:xfrm>
          <a:off x="1547662" y="4"/>
          <a:ext cx="3368306" cy="1878028"/>
        </a:xfrm>
        <a:prstGeom prst="roundRect">
          <a:avLst>
            <a:gd name="adj" fmla="val 16670"/>
          </a:avLst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Оказание муниципальных услуг (выполнение работ) муниципальными, автономными и бюджетными учреждениями культуры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639356" y="91698"/>
        <a:ext cx="3184918" cy="1694640"/>
      </dsp:txXfrm>
    </dsp:sp>
    <dsp:sp modelId="{491E4E2F-6821-4151-ACAD-E3AF86C9FCAF}">
      <dsp:nvSpPr>
        <dsp:cNvPr id="0" name=""/>
        <dsp:cNvSpPr/>
      </dsp:nvSpPr>
      <dsp:spPr>
        <a:xfrm>
          <a:off x="2483771" y="1080119"/>
          <a:ext cx="1411207" cy="1097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13813 тыс. руб.</a:t>
          </a:r>
          <a:endParaRPr lang="ru-RU" sz="1100" b="1" i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483771" y="1080119"/>
        <a:ext cx="1411207" cy="1097728"/>
      </dsp:txXfrm>
    </dsp:sp>
    <dsp:sp modelId="{0BA06C6A-7BE5-4536-A059-1D2C84502D0E}">
      <dsp:nvSpPr>
        <dsp:cNvPr id="0" name=""/>
        <dsp:cNvSpPr/>
      </dsp:nvSpPr>
      <dsp:spPr>
        <a:xfrm rot="5400000">
          <a:off x="3555397" y="3502136"/>
          <a:ext cx="1152614" cy="131221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3">
            <a:tint val="50000"/>
            <a:hueOff val="91383"/>
            <a:satOff val="-2341"/>
            <a:lumOff val="882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908970-19F7-45DC-AAAC-722918AC6BE6}">
      <dsp:nvSpPr>
        <dsp:cNvPr id="0" name=""/>
        <dsp:cNvSpPr/>
      </dsp:nvSpPr>
      <dsp:spPr>
        <a:xfrm>
          <a:off x="3563881" y="1656183"/>
          <a:ext cx="3585583" cy="2187595"/>
        </a:xfrm>
        <a:prstGeom prst="roundRect">
          <a:avLst>
            <a:gd name="adj" fmla="val 16670"/>
          </a:avLst>
        </a:prstGeom>
        <a:solidFill>
          <a:schemeClr val="accent3">
            <a:alpha val="90000"/>
            <a:hueOff val="0"/>
            <a:satOff val="0"/>
            <a:lumOff val="0"/>
            <a:alphaOff val="-2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Субсидия на иные цели муниципальным учреждениям культуры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670690" y="1762992"/>
        <a:ext cx="3371965" cy="1973977"/>
      </dsp:txXfrm>
    </dsp:sp>
    <dsp:sp modelId="{8C5D8198-FF71-490A-A060-C679DD0926C7}">
      <dsp:nvSpPr>
        <dsp:cNvPr id="0" name=""/>
        <dsp:cNvSpPr/>
      </dsp:nvSpPr>
      <dsp:spPr>
        <a:xfrm>
          <a:off x="4644014" y="2952332"/>
          <a:ext cx="1411207" cy="1097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987 тыс. руб.</a:t>
          </a:r>
          <a:endParaRPr lang="ru-RU" sz="1100" b="1" i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644014" y="2952332"/>
        <a:ext cx="1411207" cy="1097728"/>
      </dsp:txXfrm>
    </dsp:sp>
    <dsp:sp modelId="{2337ABD6-A9CF-4235-AFF9-B9BEE6F19007}">
      <dsp:nvSpPr>
        <dsp:cNvPr id="0" name=""/>
        <dsp:cNvSpPr/>
      </dsp:nvSpPr>
      <dsp:spPr>
        <a:xfrm>
          <a:off x="5363813" y="3653758"/>
          <a:ext cx="3744690" cy="1914400"/>
        </a:xfrm>
        <a:prstGeom prst="roundRect">
          <a:avLst>
            <a:gd name="adj" fmla="val 16670"/>
          </a:avLst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Реализация мероприятий муниципальной целевой программы развития туризма и отдыха в Большесельском МР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457283" y="3747228"/>
        <a:ext cx="3557750" cy="1727460"/>
      </dsp:txXfrm>
    </dsp:sp>
    <dsp:sp modelId="{A5A7FAAA-219D-4BEE-B98C-EE4E4EE6E861}">
      <dsp:nvSpPr>
        <dsp:cNvPr id="0" name=""/>
        <dsp:cNvSpPr/>
      </dsp:nvSpPr>
      <dsp:spPr>
        <a:xfrm>
          <a:off x="6732242" y="5040560"/>
          <a:ext cx="1411207" cy="521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100 тыс. руб.</a:t>
          </a:r>
          <a:endParaRPr lang="ru-RU" sz="1200" b="1" i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732242" y="5040560"/>
        <a:ext cx="1411207" cy="52166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B54A0F-BF4F-40FD-AF6E-D7E0E466CF3C}">
      <dsp:nvSpPr>
        <dsp:cNvPr id="0" name=""/>
        <dsp:cNvSpPr/>
      </dsp:nvSpPr>
      <dsp:spPr>
        <a:xfrm>
          <a:off x="2016238" y="2808320"/>
          <a:ext cx="2523331" cy="257374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2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Социальная защита семей с детьми, инвалидов, ветеранов и граждан, оказавшихся в трудной жизненной ситуации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 (2045 тыс. руб.)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85771" y="3185236"/>
        <a:ext cx="1784265" cy="1819914"/>
      </dsp:txXfrm>
    </dsp:sp>
    <dsp:sp modelId="{5602CC42-4080-4D63-A9CE-2A20EF884BCD}">
      <dsp:nvSpPr>
        <dsp:cNvPr id="0" name=""/>
        <dsp:cNvSpPr/>
      </dsp:nvSpPr>
      <dsp:spPr>
        <a:xfrm>
          <a:off x="720080" y="2016225"/>
          <a:ext cx="244303" cy="24427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8BC369D-62E0-4259-8126-F102F174862A}">
      <dsp:nvSpPr>
        <dsp:cNvPr id="0" name=""/>
        <dsp:cNvSpPr/>
      </dsp:nvSpPr>
      <dsp:spPr>
        <a:xfrm>
          <a:off x="5058828" y="2305978"/>
          <a:ext cx="244303" cy="244278"/>
        </a:xfrm>
        <a:prstGeom prst="ellipse">
          <a:avLst/>
        </a:prstGeom>
        <a:gradFill rotWithShape="0">
          <a:gsLst>
            <a:gs pos="0">
              <a:schemeClr val="accent3">
                <a:hueOff val="256973"/>
                <a:satOff val="-1378"/>
                <a:lumOff val="-185"/>
                <a:alphaOff val="0"/>
                <a:lumMod val="95000"/>
              </a:schemeClr>
            </a:gs>
            <a:gs pos="100000">
              <a:schemeClr val="accent3">
                <a:hueOff val="256973"/>
                <a:satOff val="-1378"/>
                <a:lumOff val="-185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hueOff val="256973"/>
              <a:satOff val="-1378"/>
              <a:lumOff val="-185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1D13CCD-4AD7-4B96-9F1A-5A62B2EF0DD6}">
      <dsp:nvSpPr>
        <dsp:cNvPr id="0" name=""/>
        <dsp:cNvSpPr/>
      </dsp:nvSpPr>
      <dsp:spPr>
        <a:xfrm>
          <a:off x="3960440" y="2376263"/>
          <a:ext cx="336927" cy="337440"/>
        </a:xfrm>
        <a:prstGeom prst="ellipse">
          <a:avLst/>
        </a:prstGeom>
        <a:gradFill rotWithShape="0">
          <a:gsLst>
            <a:gs pos="0">
              <a:schemeClr val="accent3">
                <a:hueOff val="513946"/>
                <a:satOff val="-2755"/>
                <a:lumOff val="-370"/>
                <a:alphaOff val="0"/>
                <a:lumMod val="95000"/>
              </a:schemeClr>
            </a:gs>
            <a:gs pos="100000">
              <a:schemeClr val="accent3">
                <a:hueOff val="513946"/>
                <a:satOff val="-2755"/>
                <a:lumOff val="-37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hueOff val="513946"/>
              <a:satOff val="-2755"/>
              <a:lumOff val="-37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B98775B-38BF-4867-B4D2-AF55B473E408}">
      <dsp:nvSpPr>
        <dsp:cNvPr id="0" name=""/>
        <dsp:cNvSpPr/>
      </dsp:nvSpPr>
      <dsp:spPr>
        <a:xfrm>
          <a:off x="2833366" y="1416609"/>
          <a:ext cx="244303" cy="244278"/>
        </a:xfrm>
        <a:prstGeom prst="ellipse">
          <a:avLst/>
        </a:prstGeom>
        <a:gradFill rotWithShape="0">
          <a:gsLst>
            <a:gs pos="0">
              <a:schemeClr val="accent3">
                <a:hueOff val="770919"/>
                <a:satOff val="-4133"/>
                <a:lumOff val="-556"/>
                <a:alphaOff val="0"/>
                <a:lumMod val="95000"/>
              </a:schemeClr>
            </a:gs>
            <a:gs pos="100000">
              <a:schemeClr val="accent3">
                <a:hueOff val="770919"/>
                <a:satOff val="-4133"/>
                <a:lumOff val="-556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hueOff val="770919"/>
              <a:satOff val="-4133"/>
              <a:lumOff val="-556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D58AB8F-3936-45BB-BEC9-258509E4ECAE}">
      <dsp:nvSpPr>
        <dsp:cNvPr id="0" name=""/>
        <dsp:cNvSpPr/>
      </dsp:nvSpPr>
      <dsp:spPr>
        <a:xfrm>
          <a:off x="2064401" y="2814576"/>
          <a:ext cx="244303" cy="244278"/>
        </a:xfrm>
        <a:prstGeom prst="ellipse">
          <a:avLst/>
        </a:prstGeom>
        <a:gradFill rotWithShape="0">
          <a:gsLst>
            <a:gs pos="0">
              <a:schemeClr val="accent3">
                <a:hueOff val="1027892"/>
                <a:satOff val="-5510"/>
                <a:lumOff val="-741"/>
                <a:alphaOff val="0"/>
                <a:lumMod val="95000"/>
              </a:schemeClr>
            </a:gs>
            <a:gs pos="100000">
              <a:schemeClr val="accent3">
                <a:hueOff val="1027892"/>
                <a:satOff val="-5510"/>
                <a:lumOff val="-741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hueOff val="1027892"/>
              <a:satOff val="-5510"/>
              <a:lumOff val="-741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85409E5-8523-4C00-9524-23C3B5089CC5}">
      <dsp:nvSpPr>
        <dsp:cNvPr id="0" name=""/>
        <dsp:cNvSpPr/>
      </dsp:nvSpPr>
      <dsp:spPr>
        <a:xfrm>
          <a:off x="0" y="864095"/>
          <a:ext cx="2370939" cy="2346970"/>
        </a:xfrm>
        <a:prstGeom prst="ellipse">
          <a:avLst/>
        </a:prstGeom>
        <a:gradFill rotWithShape="0">
          <a:gsLst>
            <a:gs pos="0">
              <a:schemeClr val="accent3">
                <a:hueOff val="1284865"/>
                <a:satOff val="-6888"/>
                <a:lumOff val="-926"/>
                <a:alphaOff val="0"/>
                <a:lumMod val="95000"/>
              </a:schemeClr>
            </a:gs>
            <a:gs pos="100000">
              <a:schemeClr val="accent3">
                <a:hueOff val="1284865"/>
                <a:satOff val="-6888"/>
                <a:lumOff val="-926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hueOff val="1284865"/>
              <a:satOff val="-6888"/>
              <a:lumOff val="-926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Предоставление социальных услуг населению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 (34542 тыс. руб.)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7216" y="1207801"/>
        <a:ext cx="1676507" cy="1659558"/>
      </dsp:txXfrm>
    </dsp:sp>
    <dsp:sp modelId="{C00A8310-6781-4604-99F5-933C487DDE82}">
      <dsp:nvSpPr>
        <dsp:cNvPr id="0" name=""/>
        <dsp:cNvSpPr/>
      </dsp:nvSpPr>
      <dsp:spPr>
        <a:xfrm>
          <a:off x="3221890" y="1427442"/>
          <a:ext cx="336927" cy="337440"/>
        </a:xfrm>
        <a:prstGeom prst="ellipse">
          <a:avLst/>
        </a:prstGeom>
        <a:gradFill rotWithShape="0">
          <a:gsLst>
            <a:gs pos="0">
              <a:schemeClr val="accent3">
                <a:hueOff val="1541839"/>
                <a:satOff val="-8265"/>
                <a:lumOff val="-1111"/>
                <a:alphaOff val="0"/>
                <a:lumMod val="95000"/>
              </a:schemeClr>
            </a:gs>
            <a:gs pos="100000">
              <a:schemeClr val="accent3">
                <a:hueOff val="1541839"/>
                <a:satOff val="-8265"/>
                <a:lumOff val="-1111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hueOff val="1541839"/>
              <a:satOff val="-8265"/>
              <a:lumOff val="-1111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7A0AAE2-2867-4DA4-A2F4-73B6016F2C6C}">
      <dsp:nvSpPr>
        <dsp:cNvPr id="0" name=""/>
        <dsp:cNvSpPr/>
      </dsp:nvSpPr>
      <dsp:spPr>
        <a:xfrm>
          <a:off x="3679556" y="2426932"/>
          <a:ext cx="214842" cy="195214"/>
        </a:xfrm>
        <a:prstGeom prst="ellipse">
          <a:avLst/>
        </a:prstGeom>
        <a:gradFill rotWithShape="0">
          <a:gsLst>
            <a:gs pos="0">
              <a:schemeClr val="accent3">
                <a:hueOff val="1798812"/>
                <a:satOff val="-9643"/>
                <a:lumOff val="-1297"/>
                <a:alphaOff val="0"/>
                <a:lumMod val="95000"/>
              </a:schemeClr>
            </a:gs>
            <a:gs pos="100000">
              <a:schemeClr val="accent3">
                <a:hueOff val="1798812"/>
                <a:satOff val="-9643"/>
                <a:lumOff val="-1297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hueOff val="1798812"/>
              <a:satOff val="-9643"/>
              <a:lumOff val="-1297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B6F5F35-AEBC-4DED-B10B-C8E53AFF50DB}">
      <dsp:nvSpPr>
        <dsp:cNvPr id="0" name=""/>
        <dsp:cNvSpPr/>
      </dsp:nvSpPr>
      <dsp:spPr>
        <a:xfrm>
          <a:off x="3744420" y="3"/>
          <a:ext cx="1966371" cy="1966594"/>
        </a:xfrm>
        <a:prstGeom prst="ellipse">
          <a:avLst/>
        </a:prstGeom>
        <a:gradFill rotWithShape="0">
          <a:gsLst>
            <a:gs pos="0">
              <a:schemeClr val="accent3">
                <a:hueOff val="2055785"/>
                <a:satOff val="-11020"/>
                <a:lumOff val="-1482"/>
                <a:alphaOff val="0"/>
                <a:lumMod val="95000"/>
              </a:schemeClr>
            </a:gs>
            <a:gs pos="100000">
              <a:schemeClr val="accent3">
                <a:hueOff val="2055785"/>
                <a:satOff val="-11020"/>
                <a:lumOff val="-1482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hueOff val="2055785"/>
              <a:satOff val="-11020"/>
              <a:lumOff val="-1482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latin typeface="Times New Roman" pitchFamily="18" charset="0"/>
              <a:cs typeface="Times New Roman" pitchFamily="18" charset="0"/>
            </a:rPr>
            <a:t>Поддержка деятельности общественных объединений района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latin typeface="Times New Roman" pitchFamily="18" charset="0"/>
              <a:cs typeface="Times New Roman" pitchFamily="18" charset="0"/>
            </a:rPr>
            <a:t>(80 тыс. руб.)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032388" y="288004"/>
        <a:ext cx="1390435" cy="1390592"/>
      </dsp:txXfrm>
    </dsp:sp>
    <dsp:sp modelId="{C94959AD-172E-40BA-B800-FB7D80AB3808}">
      <dsp:nvSpPr>
        <dsp:cNvPr id="0" name=""/>
        <dsp:cNvSpPr/>
      </dsp:nvSpPr>
      <dsp:spPr>
        <a:xfrm>
          <a:off x="4624925" y="1893792"/>
          <a:ext cx="336927" cy="337440"/>
        </a:xfrm>
        <a:prstGeom prst="ellipse">
          <a:avLst/>
        </a:prstGeom>
        <a:gradFill rotWithShape="0">
          <a:gsLst>
            <a:gs pos="0">
              <a:schemeClr val="accent3">
                <a:hueOff val="2312758"/>
                <a:satOff val="-12398"/>
                <a:lumOff val="-1667"/>
                <a:alphaOff val="0"/>
                <a:lumMod val="95000"/>
              </a:schemeClr>
            </a:gs>
            <a:gs pos="100000">
              <a:schemeClr val="accent3">
                <a:hueOff val="2312758"/>
                <a:satOff val="-12398"/>
                <a:lumOff val="-1667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hueOff val="2312758"/>
              <a:satOff val="-12398"/>
              <a:lumOff val="-1667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362859A-7674-497B-99C2-C8BABD1D632C}">
      <dsp:nvSpPr>
        <dsp:cNvPr id="0" name=""/>
        <dsp:cNvSpPr/>
      </dsp:nvSpPr>
      <dsp:spPr>
        <a:xfrm>
          <a:off x="770151" y="3941182"/>
          <a:ext cx="244303" cy="244278"/>
        </a:xfrm>
        <a:prstGeom prst="ellipse">
          <a:avLst/>
        </a:prstGeom>
        <a:gradFill rotWithShape="0">
          <a:gsLst>
            <a:gs pos="0">
              <a:schemeClr val="accent3">
                <a:hueOff val="2569731"/>
                <a:satOff val="-13776"/>
                <a:lumOff val="-1852"/>
                <a:alphaOff val="0"/>
                <a:lumMod val="95000"/>
              </a:schemeClr>
            </a:gs>
            <a:gs pos="100000">
              <a:schemeClr val="accent3">
                <a:hueOff val="2569731"/>
                <a:satOff val="-13776"/>
                <a:lumOff val="-1852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hueOff val="2569731"/>
              <a:satOff val="-13776"/>
              <a:lumOff val="-1852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0BDE6E4-1C63-47D6-B8F7-1AFF6FC3A457}">
      <dsp:nvSpPr>
        <dsp:cNvPr id="0" name=""/>
        <dsp:cNvSpPr/>
      </dsp:nvSpPr>
      <dsp:spPr>
        <a:xfrm>
          <a:off x="360041" y="3600401"/>
          <a:ext cx="244303" cy="244278"/>
        </a:xfrm>
        <a:prstGeom prst="ellipse">
          <a:avLst/>
        </a:prstGeom>
        <a:gradFill rotWithShape="0">
          <a:gsLst>
            <a:gs pos="0">
              <a:schemeClr val="accent3">
                <a:hueOff val="2826704"/>
                <a:satOff val="-15153"/>
                <a:lumOff val="-2037"/>
                <a:alphaOff val="0"/>
                <a:lumMod val="95000"/>
              </a:schemeClr>
            </a:gs>
            <a:gs pos="100000">
              <a:schemeClr val="accent3">
                <a:hueOff val="2826704"/>
                <a:satOff val="-15153"/>
                <a:lumOff val="-2037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hueOff val="2826704"/>
              <a:satOff val="-15153"/>
              <a:lumOff val="-2037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997B931-A1CC-48B4-82AB-35690D4D2A00}">
      <dsp:nvSpPr>
        <dsp:cNvPr id="0" name=""/>
        <dsp:cNvSpPr/>
      </dsp:nvSpPr>
      <dsp:spPr>
        <a:xfrm>
          <a:off x="3958910" y="1944218"/>
          <a:ext cx="2227388" cy="2227641"/>
        </a:xfrm>
        <a:prstGeom prst="ellipse">
          <a:avLst/>
        </a:prstGeom>
        <a:gradFill rotWithShape="0">
          <a:gsLst>
            <a:gs pos="0">
              <a:schemeClr val="accent3">
                <a:hueOff val="3083677"/>
                <a:satOff val="-16531"/>
                <a:lumOff val="-2223"/>
                <a:alphaOff val="0"/>
                <a:lumMod val="95000"/>
              </a:schemeClr>
            </a:gs>
            <a:gs pos="100000">
              <a:schemeClr val="accent3">
                <a:hueOff val="3083677"/>
                <a:satOff val="-16531"/>
                <a:lumOff val="-2223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hueOff val="3083677"/>
              <a:satOff val="-16531"/>
              <a:lumOff val="-2223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latin typeface="Times New Roman" pitchFamily="18" charset="0"/>
              <a:cs typeface="Times New Roman" pitchFamily="18" charset="0"/>
            </a:rPr>
            <a:t>Мероприятия по улучшению условий и охраны труда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latin typeface="Times New Roman" pitchFamily="18" charset="0"/>
              <a:cs typeface="Times New Roman" pitchFamily="18" charset="0"/>
            </a:rPr>
            <a:t>(5 тыс. руб.)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285103" y="2270448"/>
        <a:ext cx="1575002" cy="1575181"/>
      </dsp:txXfrm>
    </dsp:sp>
    <dsp:sp modelId="{65C3C314-47F0-44A2-8689-C4A897EBF73C}">
      <dsp:nvSpPr>
        <dsp:cNvPr id="0" name=""/>
        <dsp:cNvSpPr/>
      </dsp:nvSpPr>
      <dsp:spPr>
        <a:xfrm>
          <a:off x="5406945" y="3129809"/>
          <a:ext cx="244303" cy="244278"/>
        </a:xfrm>
        <a:prstGeom prst="ellipse">
          <a:avLst/>
        </a:prstGeom>
        <a:gradFill rotWithShape="0">
          <a:gsLst>
            <a:gs pos="0">
              <a:schemeClr val="accent3">
                <a:hueOff val="3340650"/>
                <a:satOff val="-17908"/>
                <a:lumOff val="-2408"/>
                <a:alphaOff val="0"/>
                <a:lumMod val="95000"/>
              </a:schemeClr>
            </a:gs>
            <a:gs pos="100000">
              <a:schemeClr val="accent3">
                <a:hueOff val="3340650"/>
                <a:satOff val="-17908"/>
                <a:lumOff val="-2408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hueOff val="3340650"/>
              <a:satOff val="-17908"/>
              <a:lumOff val="-2408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30E42BC-3150-4702-9FE0-0EDB4D6CD911}">
      <dsp:nvSpPr>
        <dsp:cNvPr id="0" name=""/>
        <dsp:cNvSpPr/>
      </dsp:nvSpPr>
      <dsp:spPr>
        <a:xfrm>
          <a:off x="292159" y="3602305"/>
          <a:ext cx="2081780" cy="2082017"/>
        </a:xfrm>
        <a:prstGeom prst="ellipse">
          <a:avLst/>
        </a:prstGeom>
        <a:gradFill rotWithShape="0">
          <a:gsLst>
            <a:gs pos="0">
              <a:schemeClr val="accent3">
                <a:hueOff val="3597623"/>
                <a:satOff val="-19286"/>
                <a:lumOff val="-2593"/>
                <a:alphaOff val="0"/>
                <a:lumMod val="95000"/>
              </a:schemeClr>
            </a:gs>
            <a:gs pos="100000">
              <a:schemeClr val="accent3">
                <a:hueOff val="3597623"/>
                <a:satOff val="-19286"/>
                <a:lumOff val="-2593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hueOff val="3597623"/>
              <a:satOff val="-19286"/>
              <a:lumOff val="-2593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latin typeface="Times New Roman" pitchFamily="18" charset="0"/>
              <a:cs typeface="Times New Roman" pitchFamily="18" charset="0"/>
            </a:rPr>
            <a:t>Целевая программа «Семья и дети Ярославии»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latin typeface="Times New Roman" pitchFamily="18" charset="0"/>
              <a:cs typeface="Times New Roman" pitchFamily="18" charset="0"/>
            </a:rPr>
            <a:t>(1795 тыс. руб.)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97029" y="3907209"/>
        <a:ext cx="1472040" cy="1472209"/>
      </dsp:txXfrm>
    </dsp:sp>
    <dsp:sp modelId="{B1B5E58B-55DF-408C-B93B-ADDED59A87AD}">
      <dsp:nvSpPr>
        <dsp:cNvPr id="0" name=""/>
        <dsp:cNvSpPr/>
      </dsp:nvSpPr>
      <dsp:spPr>
        <a:xfrm>
          <a:off x="3024337" y="4608512"/>
          <a:ext cx="244303" cy="244278"/>
        </a:xfrm>
        <a:prstGeom prst="ellipse">
          <a:avLst/>
        </a:prstGeom>
        <a:gradFill rotWithShape="0">
          <a:gsLst>
            <a:gs pos="0">
              <a:schemeClr val="accent3">
                <a:hueOff val="3854596"/>
                <a:satOff val="-20663"/>
                <a:lumOff val="-2778"/>
                <a:alphaOff val="0"/>
                <a:lumMod val="95000"/>
              </a:schemeClr>
            </a:gs>
            <a:gs pos="100000">
              <a:schemeClr val="accent3">
                <a:hueOff val="3854596"/>
                <a:satOff val="-20663"/>
                <a:lumOff val="-2778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hueOff val="3854596"/>
              <a:satOff val="-20663"/>
              <a:lumOff val="-2778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D277B49-D9FC-4653-B881-79BF7B033722}">
      <dsp:nvSpPr>
        <dsp:cNvPr id="0" name=""/>
        <dsp:cNvSpPr/>
      </dsp:nvSpPr>
      <dsp:spPr>
        <a:xfrm>
          <a:off x="2088234" y="864098"/>
          <a:ext cx="2253829" cy="2254085"/>
        </a:xfrm>
        <a:prstGeom prst="ellipse">
          <a:avLst/>
        </a:prstGeom>
        <a:gradFill rotWithShape="0">
          <a:gsLst>
            <a:gs pos="0">
              <a:schemeClr val="accent3">
                <a:hueOff val="4111570"/>
                <a:satOff val="-22041"/>
                <a:lumOff val="-2964"/>
                <a:alphaOff val="0"/>
                <a:lumMod val="95000"/>
              </a:schemeClr>
            </a:gs>
            <a:gs pos="100000">
              <a:schemeClr val="accent3">
                <a:hueOff val="4111570"/>
                <a:satOff val="-22041"/>
                <a:lumOff val="-2964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hueOff val="4111570"/>
              <a:satOff val="-22041"/>
              <a:lumOff val="-2964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Выплаты, пособия и компенсации населению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 (64520 тыс. руб.)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18300" y="1194201"/>
        <a:ext cx="1593697" cy="1593879"/>
      </dsp:txXfrm>
    </dsp:sp>
    <dsp:sp modelId="{13B7001B-A11F-45FC-B727-5799DC89FCB0}">
      <dsp:nvSpPr>
        <dsp:cNvPr id="0" name=""/>
        <dsp:cNvSpPr/>
      </dsp:nvSpPr>
      <dsp:spPr>
        <a:xfrm>
          <a:off x="1873558" y="1378695"/>
          <a:ext cx="244303" cy="244278"/>
        </a:xfrm>
        <a:prstGeom prst="ellipse">
          <a:avLst/>
        </a:prstGeom>
        <a:gradFill rotWithShape="0">
          <a:gsLst>
            <a:gs pos="0">
              <a:schemeClr val="accent3">
                <a:hueOff val="4368542"/>
                <a:satOff val="-23418"/>
                <a:lumOff val="-3149"/>
                <a:alphaOff val="0"/>
                <a:lumMod val="95000"/>
              </a:schemeClr>
            </a:gs>
            <a:gs pos="100000">
              <a:schemeClr val="accent3">
                <a:hueOff val="4368542"/>
                <a:satOff val="-23418"/>
                <a:lumOff val="-3149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hueOff val="4368542"/>
              <a:satOff val="-23418"/>
              <a:lumOff val="-3149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312D62F-3594-40B1-9506-831DF7E2686D}">
      <dsp:nvSpPr>
        <dsp:cNvPr id="0" name=""/>
        <dsp:cNvSpPr/>
      </dsp:nvSpPr>
      <dsp:spPr>
        <a:xfrm>
          <a:off x="4718171" y="346334"/>
          <a:ext cx="244303" cy="244278"/>
        </a:xfrm>
        <a:prstGeom prst="ellipse">
          <a:avLst/>
        </a:prstGeom>
        <a:gradFill rotWithShape="0">
          <a:gsLst>
            <a:gs pos="0">
              <a:schemeClr val="accent3">
                <a:hueOff val="4625516"/>
                <a:satOff val="-24796"/>
                <a:lumOff val="-3334"/>
                <a:alphaOff val="0"/>
                <a:lumMod val="95000"/>
              </a:schemeClr>
            </a:gs>
            <a:gs pos="100000">
              <a:schemeClr val="accent3">
                <a:hueOff val="4625516"/>
                <a:satOff val="-24796"/>
                <a:lumOff val="-3334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hueOff val="4625516"/>
              <a:satOff val="-24796"/>
              <a:lumOff val="-3334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99C107-97CA-45E1-8E42-9D9BA027F884}">
      <dsp:nvSpPr>
        <dsp:cNvPr id="0" name=""/>
        <dsp:cNvSpPr/>
      </dsp:nvSpPr>
      <dsp:spPr>
        <a:xfrm>
          <a:off x="3024331" y="0"/>
          <a:ext cx="2448280" cy="1548523"/>
        </a:xfrm>
        <a:prstGeom prst="trapezoid">
          <a:avLst>
            <a:gd name="adj" fmla="val 79548"/>
          </a:avLst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alpha val="90000"/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Финансовый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контроль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24331" y="0"/>
        <a:ext cx="2448280" cy="1548523"/>
      </dsp:txXfrm>
    </dsp:sp>
    <dsp:sp modelId="{61FD86FB-7222-46D7-9F11-7828BE618AF5}">
      <dsp:nvSpPr>
        <dsp:cNvPr id="0" name=""/>
        <dsp:cNvSpPr/>
      </dsp:nvSpPr>
      <dsp:spPr>
        <a:xfrm>
          <a:off x="2262493" y="1548523"/>
          <a:ext cx="3971957" cy="948065"/>
        </a:xfrm>
        <a:prstGeom prst="trapezoid">
          <a:avLst>
            <a:gd name="adj" fmla="val 79548"/>
          </a:avLst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10000"/>
                <a:lumMod val="95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1000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alpha val="90000"/>
              <a:hueOff val="0"/>
              <a:satOff val="0"/>
              <a:lumOff val="0"/>
              <a:alphaOff val="-1000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Составление бюджетной отчетности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957585" y="1548523"/>
        <a:ext cx="2581772" cy="948065"/>
      </dsp:txXfrm>
    </dsp:sp>
    <dsp:sp modelId="{C06CC53D-9CC3-48CD-B513-12748DB58F42}">
      <dsp:nvSpPr>
        <dsp:cNvPr id="0" name=""/>
        <dsp:cNvSpPr/>
      </dsp:nvSpPr>
      <dsp:spPr>
        <a:xfrm>
          <a:off x="1508328" y="2496588"/>
          <a:ext cx="5480286" cy="948065"/>
        </a:xfrm>
        <a:prstGeom prst="trapezoid">
          <a:avLst>
            <a:gd name="adj" fmla="val 79548"/>
          </a:avLst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0000"/>
                <a:lumMod val="95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000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alpha val="90000"/>
              <a:hueOff val="0"/>
              <a:satOff val="0"/>
              <a:lumOff val="0"/>
              <a:alphaOff val="-2000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Исполнение бюджета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67378" y="2496588"/>
        <a:ext cx="3562186" cy="948065"/>
      </dsp:txXfrm>
    </dsp:sp>
    <dsp:sp modelId="{8249A78C-79D2-49DC-932B-A233E95AE057}">
      <dsp:nvSpPr>
        <dsp:cNvPr id="0" name=""/>
        <dsp:cNvSpPr/>
      </dsp:nvSpPr>
      <dsp:spPr>
        <a:xfrm>
          <a:off x="754164" y="3444654"/>
          <a:ext cx="6988615" cy="948065"/>
        </a:xfrm>
        <a:prstGeom prst="trapezoid">
          <a:avLst>
            <a:gd name="adj" fmla="val 79548"/>
          </a:avLst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30000"/>
                <a:lumMod val="95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3000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alpha val="90000"/>
              <a:hueOff val="0"/>
              <a:satOff val="0"/>
              <a:lumOff val="0"/>
              <a:alphaOff val="-3000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Рассмотрение и утверждение бюджета</a:t>
          </a:r>
          <a:endParaRPr lang="ru-RU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77172" y="3444654"/>
        <a:ext cx="4542599" cy="948065"/>
      </dsp:txXfrm>
    </dsp:sp>
    <dsp:sp modelId="{996E3952-619B-45A1-BF67-5DE4BA2FF0CE}">
      <dsp:nvSpPr>
        <dsp:cNvPr id="0" name=""/>
        <dsp:cNvSpPr/>
      </dsp:nvSpPr>
      <dsp:spPr>
        <a:xfrm>
          <a:off x="0" y="4392720"/>
          <a:ext cx="8496944" cy="948065"/>
        </a:xfrm>
        <a:prstGeom prst="trapezoid">
          <a:avLst>
            <a:gd name="adj" fmla="val 79548"/>
          </a:avLst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40000"/>
                <a:lumMod val="95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4000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alpha val="90000"/>
              <a:hueOff val="0"/>
              <a:satOff val="0"/>
              <a:lumOff val="0"/>
              <a:alphaOff val="-4000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Times New Roman" pitchFamily="18" charset="0"/>
              <a:cs typeface="Times New Roman" pitchFamily="18" charset="0"/>
            </a:rPr>
            <a:t>Составление проекта бюджета (планирование)</a:t>
          </a:r>
          <a:endParaRPr lang="ru-RU" sz="3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486965" y="4392720"/>
        <a:ext cx="5523013" cy="9480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52A5EB-EB88-402F-9A78-900012B941A9}">
      <dsp:nvSpPr>
        <dsp:cNvPr id="0" name=""/>
        <dsp:cNvSpPr/>
      </dsp:nvSpPr>
      <dsp:spPr>
        <a:xfrm>
          <a:off x="0" y="0"/>
          <a:ext cx="6154982" cy="1045556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Составление проекта доходной части бюджета, в т. ч. налоговых и неналоговых доходов</a:t>
          </a:r>
          <a:endParaRPr lang="ru-RU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0623" y="30623"/>
        <a:ext cx="4938396" cy="984310"/>
      </dsp:txXfrm>
    </dsp:sp>
    <dsp:sp modelId="{F4C762C5-3DB1-42A0-A6C0-6BB62EF5E10E}">
      <dsp:nvSpPr>
        <dsp:cNvPr id="0" name=""/>
        <dsp:cNvSpPr/>
      </dsp:nvSpPr>
      <dsp:spPr>
        <a:xfrm>
          <a:off x="515479" y="1235657"/>
          <a:ext cx="6154982" cy="1045556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103664"/>
            <a:satOff val="3848"/>
            <a:lumOff val="762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Планирование ассигнований, расчет расходов бюджета по статьям классификации</a:t>
          </a:r>
          <a:endParaRPr lang="ru-RU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46102" y="1266280"/>
        <a:ext cx="4898645" cy="984310"/>
      </dsp:txXfrm>
    </dsp:sp>
    <dsp:sp modelId="{1543E738-DA29-4ADE-AA37-7425AF191288}">
      <dsp:nvSpPr>
        <dsp:cNvPr id="0" name=""/>
        <dsp:cNvSpPr/>
      </dsp:nvSpPr>
      <dsp:spPr>
        <a:xfrm>
          <a:off x="1023265" y="2471314"/>
          <a:ext cx="6154982" cy="1045556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207328"/>
            <a:satOff val="7696"/>
            <a:lumOff val="1524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Определение размера дефицита и источников его  покрытия, разработка программы заимствований</a:t>
          </a:r>
          <a:endParaRPr lang="ru-RU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053888" y="2501937"/>
        <a:ext cx="4906338" cy="984310"/>
      </dsp:txXfrm>
    </dsp:sp>
    <dsp:sp modelId="{9A9D0013-7FB8-418E-B437-F66194DAE84C}">
      <dsp:nvSpPr>
        <dsp:cNvPr id="0" name=""/>
        <dsp:cNvSpPr/>
      </dsp:nvSpPr>
      <dsp:spPr>
        <a:xfrm>
          <a:off x="1538745" y="3706971"/>
          <a:ext cx="6154982" cy="1045556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310993"/>
            <a:satOff val="11544"/>
            <a:lumOff val="2287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Формирование пакета документов, направляемых одновременно с проектом бюджета в Собрание представителей Большесельского муниципального района</a:t>
          </a:r>
          <a:endParaRPr lang="ru-RU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569368" y="3737594"/>
        <a:ext cx="4898645" cy="984310"/>
      </dsp:txXfrm>
    </dsp:sp>
    <dsp:sp modelId="{E24C154E-D15E-4F4F-B3A1-B2B53DA36394}">
      <dsp:nvSpPr>
        <dsp:cNvPr id="0" name=""/>
        <dsp:cNvSpPr/>
      </dsp:nvSpPr>
      <dsp:spPr>
        <a:xfrm>
          <a:off x="5475370" y="800800"/>
          <a:ext cx="679611" cy="679611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/>
        </a:p>
      </dsp:txBody>
      <dsp:txXfrm>
        <a:off x="5628282" y="800800"/>
        <a:ext cx="373787" cy="511407"/>
      </dsp:txXfrm>
    </dsp:sp>
    <dsp:sp modelId="{D151B709-8B36-4F40-AB81-4DE599F13C40}">
      <dsp:nvSpPr>
        <dsp:cNvPr id="0" name=""/>
        <dsp:cNvSpPr/>
      </dsp:nvSpPr>
      <dsp:spPr>
        <a:xfrm>
          <a:off x="5990850" y="2036458"/>
          <a:ext cx="679611" cy="679611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/>
        </a:p>
      </dsp:txBody>
      <dsp:txXfrm>
        <a:off x="6143762" y="2036458"/>
        <a:ext cx="373787" cy="511407"/>
      </dsp:txXfrm>
    </dsp:sp>
    <dsp:sp modelId="{BE2E2075-D4B3-4126-8F70-F251F4A79BAF}">
      <dsp:nvSpPr>
        <dsp:cNvPr id="0" name=""/>
        <dsp:cNvSpPr/>
      </dsp:nvSpPr>
      <dsp:spPr>
        <a:xfrm>
          <a:off x="6498636" y="3272115"/>
          <a:ext cx="679611" cy="679611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/>
        </a:p>
      </dsp:txBody>
      <dsp:txXfrm>
        <a:off x="6651548" y="3272115"/>
        <a:ext cx="373787" cy="5114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0D30FF-F042-4383-934A-7A735D8CAD6E}">
      <dsp:nvSpPr>
        <dsp:cNvPr id="0" name=""/>
        <dsp:cNvSpPr/>
      </dsp:nvSpPr>
      <dsp:spPr>
        <a:xfrm rot="5400000">
          <a:off x="5363618" y="-2084524"/>
          <a:ext cx="1122398" cy="5576299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Поступления от уплаты налогов, предусмотренных Налоговым кодексом Российской Федерации, например:</a:t>
          </a:r>
          <a:endParaRPr lang="ru-RU" sz="1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- налоги на прибыль; доходы физических лиц</a:t>
          </a:r>
          <a:endParaRPr lang="ru-RU" sz="1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- налоги на имущество;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- государственная пошлина</a:t>
          </a:r>
        </a:p>
      </dsp:txBody>
      <dsp:txXfrm rot="-5400000">
        <a:off x="3136668" y="197217"/>
        <a:ext cx="5521508" cy="1012816"/>
      </dsp:txXfrm>
    </dsp:sp>
    <dsp:sp modelId="{165EA412-43F4-423C-9D14-92163372FCD9}">
      <dsp:nvSpPr>
        <dsp:cNvPr id="0" name=""/>
        <dsp:cNvSpPr/>
      </dsp:nvSpPr>
      <dsp:spPr>
        <a:xfrm>
          <a:off x="33848" y="16899"/>
          <a:ext cx="3136668" cy="140299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Налоговые доходы</a:t>
          </a:r>
          <a:endParaRPr lang="ru-RU" sz="3100" kern="1200" dirty="0">
            <a:solidFill>
              <a:schemeClr val="bg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02337" y="85388"/>
        <a:ext cx="2999690" cy="1266020"/>
      </dsp:txXfrm>
    </dsp:sp>
    <dsp:sp modelId="{8C506AA5-F9E3-4F36-89B2-B49DA21E906D}">
      <dsp:nvSpPr>
        <dsp:cNvPr id="0" name=""/>
        <dsp:cNvSpPr/>
      </dsp:nvSpPr>
      <dsp:spPr>
        <a:xfrm rot="5400000">
          <a:off x="5363618" y="-611376"/>
          <a:ext cx="1122398" cy="5576299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Платежи в виде штрафов, санкций за нарушение законодательства, платежи за пользование имуществом государства, средства самообложения граждан</a:t>
          </a:r>
          <a:endParaRPr lang="ru-RU" sz="1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3136668" y="1670365"/>
        <a:ext cx="5521508" cy="1012816"/>
      </dsp:txXfrm>
    </dsp:sp>
    <dsp:sp modelId="{5AC53612-DF50-4447-8D4E-D8385E6AA2C4}">
      <dsp:nvSpPr>
        <dsp:cNvPr id="0" name=""/>
        <dsp:cNvSpPr/>
      </dsp:nvSpPr>
      <dsp:spPr>
        <a:xfrm>
          <a:off x="0" y="1475274"/>
          <a:ext cx="3136668" cy="140299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Неналоговые доходы </a:t>
          </a:r>
          <a:endParaRPr lang="ru-RU" sz="3100" kern="1200" dirty="0">
            <a:solidFill>
              <a:schemeClr val="bg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8489" y="1543763"/>
        <a:ext cx="2999690" cy="1266020"/>
      </dsp:txXfrm>
    </dsp:sp>
    <dsp:sp modelId="{6A650301-563F-4F3D-8CBF-BAB1F00BF75A}">
      <dsp:nvSpPr>
        <dsp:cNvPr id="0" name=""/>
        <dsp:cNvSpPr/>
      </dsp:nvSpPr>
      <dsp:spPr>
        <a:xfrm rot="5400000">
          <a:off x="5363618" y="861772"/>
          <a:ext cx="1122398" cy="5576299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Средства, которые поступают в бюджет безвозмездно (денежные средства, поступающие из вышестоящего бюджета (например, дотация из областного бюджета), а также безвозмездные перечисления от физических и юридических лиц</a:t>
          </a:r>
          <a:r>
            <a:rPr lang="ru-RU" sz="12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)</a:t>
          </a:r>
          <a:endParaRPr lang="ru-RU" sz="1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3136668" y="3143514"/>
        <a:ext cx="5521508" cy="1012816"/>
      </dsp:txXfrm>
    </dsp:sp>
    <dsp:sp modelId="{43728F8D-6092-4BCB-97B6-5DD391E85B8B}">
      <dsp:nvSpPr>
        <dsp:cNvPr id="0" name=""/>
        <dsp:cNvSpPr/>
      </dsp:nvSpPr>
      <dsp:spPr>
        <a:xfrm>
          <a:off x="0" y="2948422"/>
          <a:ext cx="3136668" cy="140299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Безвозмездные поступления</a:t>
          </a:r>
          <a:endParaRPr lang="ru-RU" sz="3100" kern="1200" dirty="0">
            <a:solidFill>
              <a:schemeClr val="bg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8489" y="3016911"/>
        <a:ext cx="2999690" cy="12660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3EE4CA-4362-4499-8D8A-6D3D7009BACC}">
      <dsp:nvSpPr>
        <dsp:cNvPr id="0" name=""/>
        <dsp:cNvSpPr/>
      </dsp:nvSpPr>
      <dsp:spPr>
        <a:xfrm>
          <a:off x="3922398" y="3032127"/>
          <a:ext cx="2124636" cy="18986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97698"/>
              </a:lnTo>
              <a:lnTo>
                <a:pt x="2124636" y="1697698"/>
              </a:lnTo>
              <a:lnTo>
                <a:pt x="2124636" y="1898601"/>
              </a:lnTo>
            </a:path>
          </a:pathLst>
        </a:custGeom>
        <a:noFill/>
        <a:ln w="15875" cap="flat" cmpd="sng" algn="ctr">
          <a:solidFill>
            <a:schemeClr val="accent3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2970D6-FE4C-4CBE-BF7D-CE2B762601EF}">
      <dsp:nvSpPr>
        <dsp:cNvPr id="0" name=""/>
        <dsp:cNvSpPr/>
      </dsp:nvSpPr>
      <dsp:spPr>
        <a:xfrm>
          <a:off x="3876678" y="3032127"/>
          <a:ext cx="91440" cy="19038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02931"/>
              </a:lnTo>
              <a:lnTo>
                <a:pt x="54865" y="1702931"/>
              </a:lnTo>
              <a:lnTo>
                <a:pt x="54865" y="1903834"/>
              </a:lnTo>
            </a:path>
          </a:pathLst>
        </a:custGeom>
        <a:noFill/>
        <a:ln w="15875" cap="flat" cmpd="sng" algn="ctr">
          <a:solidFill>
            <a:schemeClr val="accent3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2C9A89-CA46-41A4-8BA0-1D52D4F27471}">
      <dsp:nvSpPr>
        <dsp:cNvPr id="0" name=""/>
        <dsp:cNvSpPr/>
      </dsp:nvSpPr>
      <dsp:spPr>
        <a:xfrm>
          <a:off x="1694593" y="3032127"/>
          <a:ext cx="2227805" cy="1898601"/>
        </a:xfrm>
        <a:custGeom>
          <a:avLst/>
          <a:gdLst/>
          <a:ahLst/>
          <a:cxnLst/>
          <a:rect l="0" t="0" r="0" b="0"/>
          <a:pathLst>
            <a:path>
              <a:moveTo>
                <a:pt x="2227805" y="0"/>
              </a:moveTo>
              <a:lnTo>
                <a:pt x="2227805" y="1697698"/>
              </a:lnTo>
              <a:lnTo>
                <a:pt x="0" y="1697698"/>
              </a:lnTo>
              <a:lnTo>
                <a:pt x="0" y="1898601"/>
              </a:lnTo>
            </a:path>
          </a:pathLst>
        </a:custGeom>
        <a:noFill/>
        <a:ln w="15875" cap="flat" cmpd="sng" algn="ctr">
          <a:solidFill>
            <a:schemeClr val="accent3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C69C78-1B2B-4DD1-AE2C-8D639ABEB323}">
      <dsp:nvSpPr>
        <dsp:cNvPr id="0" name=""/>
        <dsp:cNvSpPr/>
      </dsp:nvSpPr>
      <dsp:spPr>
        <a:xfrm>
          <a:off x="902757" y="1137256"/>
          <a:ext cx="6039282" cy="1894870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3">
              <a:shade val="75000"/>
              <a:satMod val="125000"/>
              <a:lumMod val="75000"/>
            </a:schemeClr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Доходы бюджета</a:t>
          </a:r>
        </a:p>
        <a:p>
          <a:pPr marL="180975" lvl="0" indent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ru-RU" sz="2100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поступающие в бюджет денежные средства, за исключением средств, являющихся источниками финансирования дефицита бюджета</a:t>
          </a:r>
        </a:p>
        <a:p>
          <a:pPr marL="180975" lvl="0" indent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i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02757" y="1137256"/>
        <a:ext cx="6039282" cy="1894870"/>
      </dsp:txXfrm>
    </dsp:sp>
    <dsp:sp modelId="{66AD2EB6-4A0E-45F3-8363-16D57C1EA256}">
      <dsp:nvSpPr>
        <dsp:cNvPr id="0" name=""/>
        <dsp:cNvSpPr/>
      </dsp:nvSpPr>
      <dsp:spPr>
        <a:xfrm>
          <a:off x="614231" y="4930728"/>
          <a:ext cx="2160722" cy="1355646"/>
        </a:xfrm>
        <a:prstGeom prst="rect">
          <a:avLst/>
        </a:prstGeom>
        <a:solidFill>
          <a:schemeClr val="accent3">
            <a:tint val="99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Налоговые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доходы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(статьи 50, 56, 61,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61.1, 61.2, 61.3,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61.4 и 61.5 БК РФ)</a:t>
          </a:r>
          <a:endParaRPr lang="ru-RU" sz="1600" kern="120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14231" y="4930728"/>
        <a:ext cx="2160722" cy="1355646"/>
      </dsp:txXfrm>
    </dsp:sp>
    <dsp:sp modelId="{3FF663BE-0019-423B-86B0-3A63A1BC63AC}">
      <dsp:nvSpPr>
        <dsp:cNvPr id="0" name=""/>
        <dsp:cNvSpPr/>
      </dsp:nvSpPr>
      <dsp:spPr>
        <a:xfrm>
          <a:off x="2966252" y="4935962"/>
          <a:ext cx="1930583" cy="1355636"/>
        </a:xfrm>
        <a:prstGeom prst="rect">
          <a:avLst/>
        </a:prstGeom>
        <a:solidFill>
          <a:schemeClr val="accent3">
            <a:tint val="99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Неналоговые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доходы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(статьи 51, 57 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62 БК РФ)</a:t>
          </a:r>
          <a:endParaRPr lang="ru-RU" sz="1600" kern="120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66252" y="4935962"/>
        <a:ext cx="1930583" cy="1355636"/>
      </dsp:txXfrm>
    </dsp:sp>
    <dsp:sp modelId="{07B8E51C-9A52-470F-8AF0-6D85A8714350}">
      <dsp:nvSpPr>
        <dsp:cNvPr id="0" name=""/>
        <dsp:cNvSpPr/>
      </dsp:nvSpPr>
      <dsp:spPr>
        <a:xfrm>
          <a:off x="5090353" y="4930728"/>
          <a:ext cx="1913363" cy="1355636"/>
        </a:xfrm>
        <a:prstGeom prst="rect">
          <a:avLst/>
        </a:prstGeom>
        <a:solidFill>
          <a:schemeClr val="accent3">
            <a:tint val="99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Безвозмездные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поступления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(Глава 16 БК РФ)</a:t>
          </a:r>
          <a:endParaRPr lang="ru-RU" sz="1600" kern="120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090353" y="4930728"/>
        <a:ext cx="1913363" cy="1355636"/>
      </dsp:txXfrm>
    </dsp:sp>
    <dsp:sp modelId="{C76877E7-BC2C-4958-B30E-9F120207BE33}">
      <dsp:nvSpPr>
        <dsp:cNvPr id="0" name=""/>
        <dsp:cNvSpPr/>
      </dsp:nvSpPr>
      <dsp:spPr>
        <a:xfrm>
          <a:off x="1386168" y="3637276"/>
          <a:ext cx="5017948" cy="956681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Виды доходов бюджетов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(статья 41 БК РФ)</a:t>
          </a:r>
          <a:endParaRPr lang="ru-RU" sz="1600" kern="120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386168" y="3637276"/>
        <a:ext cx="5017948" cy="95668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AE0B0F-CCA4-487D-A7A1-FFBC6DBD964B}">
      <dsp:nvSpPr>
        <dsp:cNvPr id="0" name=""/>
        <dsp:cNvSpPr/>
      </dsp:nvSpPr>
      <dsp:spPr>
        <a:xfrm>
          <a:off x="2952330" y="-465781"/>
          <a:ext cx="2570003" cy="222462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Доходы от использования имущества, находящегося в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государственной или муниципальной собственности</a:t>
          </a:r>
          <a:endParaRPr lang="ru-RU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28698" y="-139992"/>
        <a:ext cx="1817267" cy="1573051"/>
      </dsp:txXfrm>
    </dsp:sp>
    <dsp:sp modelId="{575F9039-2184-4EE6-83C5-FDFED7DF6B67}">
      <dsp:nvSpPr>
        <dsp:cNvPr id="0" name=""/>
        <dsp:cNvSpPr/>
      </dsp:nvSpPr>
      <dsp:spPr>
        <a:xfrm>
          <a:off x="4351544" y="-3103221"/>
          <a:ext cx="4565977" cy="4565977"/>
        </a:xfrm>
        <a:custGeom>
          <a:avLst/>
          <a:gdLst/>
          <a:ahLst/>
          <a:cxnLst/>
          <a:rect l="0" t="0" r="0" b="0"/>
          <a:pathLst>
            <a:path>
              <a:moveTo>
                <a:pt x="1164204" y="4273054"/>
              </a:moveTo>
              <a:arcTo wR="2282988" hR="2282988" stAng="7160642" swAng="1119048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A5BEEB-DF3B-4C66-B926-EAAE37F50078}">
      <dsp:nvSpPr>
        <dsp:cNvPr id="0" name=""/>
        <dsp:cNvSpPr/>
      </dsp:nvSpPr>
      <dsp:spPr>
        <a:xfrm>
          <a:off x="4896538" y="701921"/>
          <a:ext cx="2458989" cy="2217160"/>
        </a:xfrm>
        <a:prstGeom prst="ellipse">
          <a:avLst/>
        </a:prstGeom>
        <a:solidFill>
          <a:schemeClr val="accent3">
            <a:hueOff val="925103"/>
            <a:satOff val="-4959"/>
            <a:lumOff val="-66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Доходы от продажи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имущества, находящегося в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государственной или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муниципальной собственности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256649" y="1026617"/>
        <a:ext cx="1738767" cy="1567768"/>
      </dsp:txXfrm>
    </dsp:sp>
    <dsp:sp modelId="{603B41DD-C43D-4B90-9AB6-E84E7B92DFA7}">
      <dsp:nvSpPr>
        <dsp:cNvPr id="0" name=""/>
        <dsp:cNvSpPr/>
      </dsp:nvSpPr>
      <dsp:spPr>
        <a:xfrm>
          <a:off x="6189010" y="1461744"/>
          <a:ext cx="4565977" cy="4565977"/>
        </a:xfrm>
        <a:custGeom>
          <a:avLst/>
          <a:gdLst/>
          <a:ahLst/>
          <a:cxnLst/>
          <a:rect l="0" t="0" r="0" b="0"/>
          <a:pathLst>
            <a:path>
              <a:moveTo>
                <a:pt x="155012" y="1456094"/>
              </a:moveTo>
              <a:arcTo wR="2282988" hR="2282988" stAng="12074116" swAng="196871"/>
            </a:path>
          </a:pathLst>
        </a:custGeom>
        <a:noFill/>
        <a:ln w="9525" cap="flat" cmpd="sng" algn="ctr">
          <a:solidFill>
            <a:schemeClr val="accent3">
              <a:hueOff val="925103"/>
              <a:satOff val="-4959"/>
              <a:lumOff val="-66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4CA613-0962-4E73-8DDA-AABB4D19608A}">
      <dsp:nvSpPr>
        <dsp:cNvPr id="0" name=""/>
        <dsp:cNvSpPr/>
      </dsp:nvSpPr>
      <dsp:spPr>
        <a:xfrm>
          <a:off x="4882903" y="2796183"/>
          <a:ext cx="2413354" cy="2253022"/>
        </a:xfrm>
        <a:prstGeom prst="ellipse">
          <a:avLst/>
        </a:prstGeom>
        <a:solidFill>
          <a:schemeClr val="accent3">
            <a:hueOff val="1850206"/>
            <a:satOff val="-9918"/>
            <a:lumOff val="-133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Средства самообложения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граждан</a:t>
          </a:r>
          <a:endParaRPr lang="ru-RU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236331" y="3126130"/>
        <a:ext cx="1706498" cy="1593128"/>
      </dsp:txXfrm>
    </dsp:sp>
    <dsp:sp modelId="{9C20E02A-9427-41D3-93AA-961A553AC70E}">
      <dsp:nvSpPr>
        <dsp:cNvPr id="0" name=""/>
        <dsp:cNvSpPr/>
      </dsp:nvSpPr>
      <dsp:spPr>
        <a:xfrm>
          <a:off x="4379109" y="4077829"/>
          <a:ext cx="4565977" cy="4565977"/>
        </a:xfrm>
        <a:custGeom>
          <a:avLst/>
          <a:gdLst/>
          <a:ahLst/>
          <a:cxnLst/>
          <a:rect l="0" t="0" r="0" b="0"/>
          <a:pathLst>
            <a:path>
              <a:moveTo>
                <a:pt x="507830" y="847422"/>
              </a:moveTo>
              <a:arcTo wR="2282988" hR="2282988" stAng="13137744" swAng="952207"/>
            </a:path>
          </a:pathLst>
        </a:custGeom>
        <a:noFill/>
        <a:ln w="9525" cap="flat" cmpd="sng" algn="ctr">
          <a:solidFill>
            <a:schemeClr val="accent3">
              <a:hueOff val="1850206"/>
              <a:satOff val="-9918"/>
              <a:lumOff val="-133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4DEA59-73FC-4E61-B5A2-850D58E47BED}">
      <dsp:nvSpPr>
        <dsp:cNvPr id="0" name=""/>
        <dsp:cNvSpPr/>
      </dsp:nvSpPr>
      <dsp:spPr>
        <a:xfrm>
          <a:off x="2952328" y="3798263"/>
          <a:ext cx="2400102" cy="2189059"/>
        </a:xfrm>
        <a:prstGeom prst="ellipse">
          <a:avLst/>
        </a:prstGeom>
        <a:solidFill>
          <a:schemeClr val="accent3">
            <a:hueOff val="2775309"/>
            <a:satOff val="-14878"/>
            <a:lumOff val="-200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Доходы от платных услуг,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оказываемых казенными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учреждениями</a:t>
          </a:r>
          <a:endParaRPr lang="ru-RU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03815" y="4118843"/>
        <a:ext cx="1697128" cy="1547899"/>
      </dsp:txXfrm>
    </dsp:sp>
    <dsp:sp modelId="{F6674D72-9B46-4390-B044-707AFE9F2978}">
      <dsp:nvSpPr>
        <dsp:cNvPr id="0" name=""/>
        <dsp:cNvSpPr/>
      </dsp:nvSpPr>
      <dsp:spPr>
        <a:xfrm>
          <a:off x="-611366" y="4152942"/>
          <a:ext cx="4565977" cy="4565977"/>
        </a:xfrm>
        <a:custGeom>
          <a:avLst/>
          <a:gdLst/>
          <a:ahLst/>
          <a:cxnLst/>
          <a:rect l="0" t="0" r="0" b="0"/>
          <a:pathLst>
            <a:path>
              <a:moveTo>
                <a:pt x="3568737" y="396487"/>
              </a:moveTo>
              <a:arcTo wR="2282988" hR="2282988" stAng="18256588" swAng="902623"/>
            </a:path>
          </a:pathLst>
        </a:custGeom>
        <a:noFill/>
        <a:ln w="9525" cap="flat" cmpd="sng" algn="ctr">
          <a:solidFill>
            <a:schemeClr val="accent3">
              <a:hueOff val="2775309"/>
              <a:satOff val="-14878"/>
              <a:lumOff val="-200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62CF41-5203-4F4A-9CB4-37DD3B0D3D7C}">
      <dsp:nvSpPr>
        <dsp:cNvPr id="0" name=""/>
        <dsp:cNvSpPr/>
      </dsp:nvSpPr>
      <dsp:spPr>
        <a:xfrm>
          <a:off x="863726" y="2727511"/>
          <a:ext cx="2543201" cy="2390365"/>
        </a:xfrm>
        <a:prstGeom prst="ellipse">
          <a:avLst/>
        </a:prstGeom>
        <a:solidFill>
          <a:schemeClr val="accent3">
            <a:hueOff val="3700413"/>
            <a:satOff val="-19837"/>
            <a:lumOff val="-266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Средства, полученные в результате применения мер гражданско-правовой,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административной и уголовной ответственности, в том числе штрафы, конфискации,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компенсации, а также средства, полученные в возмещение вреда, причиненного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Российской Федерации, субъектам Российской Федерации, муниципальным образованиям,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 иные суммы принудительного изъятия</a:t>
          </a:r>
          <a:endParaRPr lang="ru-RU" sz="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236169" y="3077572"/>
        <a:ext cx="1798315" cy="1690243"/>
      </dsp:txXfrm>
    </dsp:sp>
    <dsp:sp modelId="{A8CD8386-004B-4819-9283-0783D43E8A41}">
      <dsp:nvSpPr>
        <dsp:cNvPr id="0" name=""/>
        <dsp:cNvSpPr/>
      </dsp:nvSpPr>
      <dsp:spPr>
        <a:xfrm>
          <a:off x="-2734380" y="527311"/>
          <a:ext cx="4565977" cy="4565977"/>
        </a:xfrm>
        <a:custGeom>
          <a:avLst/>
          <a:gdLst/>
          <a:ahLst/>
          <a:cxnLst/>
          <a:rect l="0" t="0" r="0" b="0"/>
          <a:pathLst>
            <a:path>
              <a:moveTo>
                <a:pt x="4564525" y="2201564"/>
              </a:moveTo>
              <a:arcTo wR="2282988" hR="2282988" stAng="21477364" swAng="201433"/>
            </a:path>
          </a:pathLst>
        </a:custGeom>
        <a:noFill/>
        <a:ln w="9525" cap="flat" cmpd="sng" algn="ctr">
          <a:solidFill>
            <a:schemeClr val="accent3">
              <a:hueOff val="3700413"/>
              <a:satOff val="-19837"/>
              <a:lumOff val="-266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425799-6120-49C3-BFBC-BF53A52C7B6F}">
      <dsp:nvSpPr>
        <dsp:cNvPr id="0" name=""/>
        <dsp:cNvSpPr/>
      </dsp:nvSpPr>
      <dsp:spPr>
        <a:xfrm>
          <a:off x="863726" y="415422"/>
          <a:ext cx="2543201" cy="2448566"/>
        </a:xfrm>
        <a:prstGeom prst="ellipse">
          <a:avLst/>
        </a:prstGeom>
        <a:solidFill>
          <a:schemeClr val="accent3">
            <a:hueOff val="4625516"/>
            <a:satOff val="-24796"/>
            <a:lumOff val="-333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Иные неналоговые доходы</a:t>
          </a:r>
          <a:endParaRPr lang="ru-RU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236169" y="774006"/>
        <a:ext cx="1798315" cy="1731398"/>
      </dsp:txXfrm>
    </dsp:sp>
    <dsp:sp modelId="{5896823E-2775-47F2-AB7A-9B55E3480F13}">
      <dsp:nvSpPr>
        <dsp:cNvPr id="0" name=""/>
        <dsp:cNvSpPr/>
      </dsp:nvSpPr>
      <dsp:spPr>
        <a:xfrm>
          <a:off x="-543940" y="-3231941"/>
          <a:ext cx="4565977" cy="4565977"/>
        </a:xfrm>
        <a:custGeom>
          <a:avLst/>
          <a:gdLst/>
          <a:ahLst/>
          <a:cxnLst/>
          <a:rect l="0" t="0" r="0" b="0"/>
          <a:pathLst>
            <a:path>
              <a:moveTo>
                <a:pt x="3946838" y="3846204"/>
              </a:moveTo>
              <a:arcTo wR="2282988" hR="2282988" stAng="2592831" swAng="872109"/>
            </a:path>
          </a:pathLst>
        </a:custGeom>
        <a:noFill/>
        <a:ln w="9525" cap="flat" cmpd="sng" algn="ctr">
          <a:solidFill>
            <a:schemeClr val="accent3">
              <a:hueOff val="4625516"/>
              <a:satOff val="-24796"/>
              <a:lumOff val="-333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58C124-EE3E-4F1D-97E8-1F05078E8BEC}">
      <dsp:nvSpPr>
        <dsp:cNvPr id="0" name=""/>
        <dsp:cNvSpPr/>
      </dsp:nvSpPr>
      <dsp:spPr>
        <a:xfrm rot="5400000">
          <a:off x="467084" y="1514358"/>
          <a:ext cx="1394870" cy="2321033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B61C91-2E7F-4C76-8E5D-8B237B6EA560}">
      <dsp:nvSpPr>
        <dsp:cNvPr id="0" name=""/>
        <dsp:cNvSpPr/>
      </dsp:nvSpPr>
      <dsp:spPr>
        <a:xfrm>
          <a:off x="234245" y="2207847"/>
          <a:ext cx="2095442" cy="1836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По функциям государственной власти (местного самоуправления) – «отраслевая» структура расходов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4245" y="2207847"/>
        <a:ext cx="2095442" cy="1836777"/>
      </dsp:txXfrm>
    </dsp:sp>
    <dsp:sp modelId="{0B4C328D-CC32-4873-BEBC-E2BB558E5DFF}">
      <dsp:nvSpPr>
        <dsp:cNvPr id="0" name=""/>
        <dsp:cNvSpPr/>
      </dsp:nvSpPr>
      <dsp:spPr>
        <a:xfrm>
          <a:off x="1934321" y="1343481"/>
          <a:ext cx="395366" cy="395366"/>
        </a:xfrm>
        <a:prstGeom prst="triangle">
          <a:avLst>
            <a:gd name="adj" fmla="val 100000"/>
          </a:avLst>
        </a:prstGeom>
        <a:solidFill>
          <a:schemeClr val="accent3">
            <a:hueOff val="1156379"/>
            <a:satOff val="-6199"/>
            <a:lumOff val="-834"/>
            <a:alphaOff val="0"/>
          </a:schemeClr>
        </a:solidFill>
        <a:ln w="15875" cap="flat" cmpd="sng" algn="ctr">
          <a:solidFill>
            <a:schemeClr val="accent3">
              <a:hueOff val="1156379"/>
              <a:satOff val="-6199"/>
              <a:lumOff val="-83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FEEF78-64D0-46EE-8DDC-75B07C1C13C8}">
      <dsp:nvSpPr>
        <dsp:cNvPr id="0" name=""/>
        <dsp:cNvSpPr/>
      </dsp:nvSpPr>
      <dsp:spPr>
        <a:xfrm rot="5400000">
          <a:off x="3032314" y="879589"/>
          <a:ext cx="1394870" cy="2321033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2312758"/>
            <a:satOff val="-12398"/>
            <a:lumOff val="-1667"/>
            <a:alphaOff val="0"/>
          </a:schemeClr>
        </a:solidFill>
        <a:ln w="15875" cap="flat" cmpd="sng" algn="ctr">
          <a:solidFill>
            <a:schemeClr val="accent3">
              <a:hueOff val="2312758"/>
              <a:satOff val="-12398"/>
              <a:lumOff val="-166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A8B929-6B5F-4C27-9E5B-EEED37C07518}">
      <dsp:nvSpPr>
        <dsp:cNvPr id="0" name=""/>
        <dsp:cNvSpPr/>
      </dsp:nvSpPr>
      <dsp:spPr>
        <a:xfrm>
          <a:off x="2799476" y="1573078"/>
          <a:ext cx="2095442" cy="1836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По государственным (муниципальным) программам – «программная» структура расходов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99476" y="1573078"/>
        <a:ext cx="2095442" cy="1836777"/>
      </dsp:txXfrm>
    </dsp:sp>
    <dsp:sp modelId="{ADD794CD-1979-4733-8A96-E153ED00BDE4}">
      <dsp:nvSpPr>
        <dsp:cNvPr id="0" name=""/>
        <dsp:cNvSpPr/>
      </dsp:nvSpPr>
      <dsp:spPr>
        <a:xfrm>
          <a:off x="4499552" y="708712"/>
          <a:ext cx="395366" cy="395366"/>
        </a:xfrm>
        <a:prstGeom prst="triangle">
          <a:avLst>
            <a:gd name="adj" fmla="val 100000"/>
          </a:avLst>
        </a:prstGeom>
        <a:solidFill>
          <a:schemeClr val="accent3">
            <a:hueOff val="3469137"/>
            <a:satOff val="-18597"/>
            <a:lumOff val="-2501"/>
            <a:alphaOff val="0"/>
          </a:schemeClr>
        </a:solidFill>
        <a:ln w="15875" cap="flat" cmpd="sng" algn="ctr">
          <a:solidFill>
            <a:schemeClr val="accent3">
              <a:hueOff val="3469137"/>
              <a:satOff val="-18597"/>
              <a:lumOff val="-25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A71F15-B33E-4C99-AD90-7B55D8B8DB87}">
      <dsp:nvSpPr>
        <dsp:cNvPr id="0" name=""/>
        <dsp:cNvSpPr/>
      </dsp:nvSpPr>
      <dsp:spPr>
        <a:xfrm rot="5400000">
          <a:off x="5597545" y="244821"/>
          <a:ext cx="1394870" cy="2321033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4625516"/>
            <a:satOff val="-24796"/>
            <a:lumOff val="-3334"/>
            <a:alphaOff val="0"/>
          </a:schemeClr>
        </a:solidFill>
        <a:ln w="15875" cap="flat" cmpd="sng" algn="ctr">
          <a:solidFill>
            <a:schemeClr val="accent3">
              <a:hueOff val="4625516"/>
              <a:satOff val="-24796"/>
              <a:lumOff val="-333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4B0E13-7DFE-4F01-810E-633372846697}">
      <dsp:nvSpPr>
        <dsp:cNvPr id="0" name=""/>
        <dsp:cNvSpPr/>
      </dsp:nvSpPr>
      <dsp:spPr>
        <a:xfrm>
          <a:off x="5364706" y="938310"/>
          <a:ext cx="2095442" cy="1836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По ведомствам –«ведомственная» структура расходов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364706" y="938310"/>
        <a:ext cx="2095442" cy="183677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732AED-DC31-4AC6-AD3D-D3D23D35FC36}">
      <dsp:nvSpPr>
        <dsp:cNvPr id="0" name=""/>
        <dsp:cNvSpPr/>
      </dsp:nvSpPr>
      <dsp:spPr>
        <a:xfrm>
          <a:off x="-5337274" y="-817740"/>
          <a:ext cx="6358393" cy="6358393"/>
        </a:xfrm>
        <a:prstGeom prst="blockArc">
          <a:avLst>
            <a:gd name="adj1" fmla="val 18900000"/>
            <a:gd name="adj2" fmla="val 2700000"/>
            <a:gd name="adj3" fmla="val 340"/>
          </a:avLst>
        </a:pr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41CA8B-D3B1-41BD-BFF6-E54C2687E672}">
      <dsp:nvSpPr>
        <dsp:cNvPr id="0" name=""/>
        <dsp:cNvSpPr/>
      </dsp:nvSpPr>
      <dsp:spPr>
        <a:xfrm>
          <a:off x="331312" y="214703"/>
          <a:ext cx="3961612" cy="42921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69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Общегосударственные вопросы</a:t>
          </a:r>
          <a:endParaRPr lang="ru-RU" sz="1600" b="1" i="1" kern="120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1312" y="214703"/>
        <a:ext cx="3961612" cy="429218"/>
      </dsp:txXfrm>
    </dsp:sp>
    <dsp:sp modelId="{1CAAC6F7-D3CA-4C6B-AF65-066ABEDE561E}">
      <dsp:nvSpPr>
        <dsp:cNvPr id="0" name=""/>
        <dsp:cNvSpPr/>
      </dsp:nvSpPr>
      <dsp:spPr>
        <a:xfrm>
          <a:off x="63050" y="161051"/>
          <a:ext cx="536522" cy="5365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DFB6A3-9376-40F8-B51B-28188351C33A}">
      <dsp:nvSpPr>
        <dsp:cNvPr id="0" name=""/>
        <dsp:cNvSpPr/>
      </dsp:nvSpPr>
      <dsp:spPr>
        <a:xfrm>
          <a:off x="720007" y="858908"/>
          <a:ext cx="3572917" cy="42921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69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Национальная оборона</a:t>
          </a:r>
          <a:endParaRPr lang="ru-RU" sz="1600" b="1" i="1" kern="120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20007" y="858908"/>
        <a:ext cx="3572917" cy="429218"/>
      </dsp:txXfrm>
    </dsp:sp>
    <dsp:sp modelId="{80617A4A-BC90-4DC0-94DE-07BF57CEB740}">
      <dsp:nvSpPr>
        <dsp:cNvPr id="0" name=""/>
        <dsp:cNvSpPr/>
      </dsp:nvSpPr>
      <dsp:spPr>
        <a:xfrm>
          <a:off x="451746" y="805256"/>
          <a:ext cx="536522" cy="5365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0A55F5-317E-4A37-B415-BDF49179897B}">
      <dsp:nvSpPr>
        <dsp:cNvPr id="0" name=""/>
        <dsp:cNvSpPr/>
      </dsp:nvSpPr>
      <dsp:spPr>
        <a:xfrm>
          <a:off x="933011" y="1360010"/>
          <a:ext cx="3359913" cy="71448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69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Национальная безопасность  и правоохранительная деятельность</a:t>
          </a:r>
          <a:endParaRPr lang="ru-RU" sz="1600" b="1" i="1" kern="120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33011" y="1360010"/>
        <a:ext cx="3359913" cy="714480"/>
      </dsp:txXfrm>
    </dsp:sp>
    <dsp:sp modelId="{EADED38F-48EF-482C-88D2-7389F532AF50}">
      <dsp:nvSpPr>
        <dsp:cNvPr id="0" name=""/>
        <dsp:cNvSpPr/>
      </dsp:nvSpPr>
      <dsp:spPr>
        <a:xfrm>
          <a:off x="664749" y="1448989"/>
          <a:ext cx="536522" cy="5365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A0194B-2417-4A7A-9E3F-F2ECDA2078AE}">
      <dsp:nvSpPr>
        <dsp:cNvPr id="0" name=""/>
        <dsp:cNvSpPr/>
      </dsp:nvSpPr>
      <dsp:spPr>
        <a:xfrm>
          <a:off x="1001021" y="2146846"/>
          <a:ext cx="3291903" cy="42921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69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Национальная экономика</a:t>
          </a:r>
          <a:endParaRPr lang="ru-RU" sz="1600" b="1" i="1" kern="120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001021" y="2146846"/>
        <a:ext cx="3291903" cy="429218"/>
      </dsp:txXfrm>
    </dsp:sp>
    <dsp:sp modelId="{E90CD302-B9C9-4099-B5AE-DEE5B5FA3FC6}">
      <dsp:nvSpPr>
        <dsp:cNvPr id="0" name=""/>
        <dsp:cNvSpPr/>
      </dsp:nvSpPr>
      <dsp:spPr>
        <a:xfrm>
          <a:off x="732759" y="2093194"/>
          <a:ext cx="536522" cy="5365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7396E8-1651-4760-A40F-D7230C5935C7}">
      <dsp:nvSpPr>
        <dsp:cNvPr id="0" name=""/>
        <dsp:cNvSpPr/>
      </dsp:nvSpPr>
      <dsp:spPr>
        <a:xfrm>
          <a:off x="933011" y="2791052"/>
          <a:ext cx="3359913" cy="42921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69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Жилищно- коммунальное хозяйство</a:t>
          </a:r>
          <a:endParaRPr lang="ru-RU" sz="1600" b="1" i="1" kern="120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33011" y="2791052"/>
        <a:ext cx="3359913" cy="429218"/>
      </dsp:txXfrm>
    </dsp:sp>
    <dsp:sp modelId="{4669D2AF-196A-457B-A7BB-1CA0AF307AF5}">
      <dsp:nvSpPr>
        <dsp:cNvPr id="0" name=""/>
        <dsp:cNvSpPr/>
      </dsp:nvSpPr>
      <dsp:spPr>
        <a:xfrm>
          <a:off x="664749" y="2737399"/>
          <a:ext cx="536522" cy="5365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28E1D1-7838-4E55-9165-BCC91AD97955}">
      <dsp:nvSpPr>
        <dsp:cNvPr id="0" name=""/>
        <dsp:cNvSpPr/>
      </dsp:nvSpPr>
      <dsp:spPr>
        <a:xfrm>
          <a:off x="720007" y="3434784"/>
          <a:ext cx="3572917" cy="42921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69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Охрана окружающей среды</a:t>
          </a:r>
          <a:endParaRPr lang="ru-RU" sz="1600" b="1" i="1" kern="120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20007" y="3434784"/>
        <a:ext cx="3572917" cy="429218"/>
      </dsp:txXfrm>
    </dsp:sp>
    <dsp:sp modelId="{AFFA0965-6336-4C3A-B737-F094BED44001}">
      <dsp:nvSpPr>
        <dsp:cNvPr id="0" name=""/>
        <dsp:cNvSpPr/>
      </dsp:nvSpPr>
      <dsp:spPr>
        <a:xfrm>
          <a:off x="451746" y="3381132"/>
          <a:ext cx="536522" cy="5365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28E310-3FB0-467A-B858-B166C8616B5A}">
      <dsp:nvSpPr>
        <dsp:cNvPr id="0" name=""/>
        <dsp:cNvSpPr/>
      </dsp:nvSpPr>
      <dsp:spPr>
        <a:xfrm>
          <a:off x="331312" y="4078990"/>
          <a:ext cx="3961612" cy="42921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69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Образование</a:t>
          </a:r>
          <a:endParaRPr lang="ru-RU" sz="1600" b="1" i="1" kern="120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1312" y="4078990"/>
        <a:ext cx="3961612" cy="429218"/>
      </dsp:txXfrm>
    </dsp:sp>
    <dsp:sp modelId="{165CE38D-77E7-4282-9F74-7454BEBD481D}">
      <dsp:nvSpPr>
        <dsp:cNvPr id="0" name=""/>
        <dsp:cNvSpPr/>
      </dsp:nvSpPr>
      <dsp:spPr>
        <a:xfrm>
          <a:off x="63050" y="4025337"/>
          <a:ext cx="536522" cy="5365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732AED-DC31-4AC6-AD3D-D3D23D35FC36}">
      <dsp:nvSpPr>
        <dsp:cNvPr id="0" name=""/>
        <dsp:cNvSpPr/>
      </dsp:nvSpPr>
      <dsp:spPr>
        <a:xfrm>
          <a:off x="-5337274" y="-846166"/>
          <a:ext cx="6358393" cy="6358393"/>
        </a:xfrm>
        <a:prstGeom prst="blockArc">
          <a:avLst>
            <a:gd name="adj1" fmla="val 18900000"/>
            <a:gd name="adj2" fmla="val 2700000"/>
            <a:gd name="adj3" fmla="val 340"/>
          </a:avLst>
        </a:pr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41CA8B-D3B1-41BD-BFF6-E54C2687E672}">
      <dsp:nvSpPr>
        <dsp:cNvPr id="0" name=""/>
        <dsp:cNvSpPr/>
      </dsp:nvSpPr>
      <dsp:spPr>
        <a:xfrm>
          <a:off x="315148" y="179213"/>
          <a:ext cx="3961612" cy="42921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69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Культура, кинематография</a:t>
          </a:r>
          <a:endParaRPr lang="ru-RU" sz="1600" b="1" i="1" kern="120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5148" y="179213"/>
        <a:ext cx="3961612" cy="429218"/>
      </dsp:txXfrm>
    </dsp:sp>
    <dsp:sp modelId="{1CAAC6F7-D3CA-4C6B-AF65-066ABEDE561E}">
      <dsp:nvSpPr>
        <dsp:cNvPr id="0" name=""/>
        <dsp:cNvSpPr/>
      </dsp:nvSpPr>
      <dsp:spPr>
        <a:xfrm>
          <a:off x="63050" y="132625"/>
          <a:ext cx="536522" cy="5365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DFB6A3-9376-40F8-B51B-28188351C33A}">
      <dsp:nvSpPr>
        <dsp:cNvPr id="0" name=""/>
        <dsp:cNvSpPr/>
      </dsp:nvSpPr>
      <dsp:spPr>
        <a:xfrm>
          <a:off x="720007" y="830483"/>
          <a:ext cx="3572917" cy="42921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69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Здравоохранение</a:t>
          </a:r>
          <a:endParaRPr lang="ru-RU" sz="1600" b="1" i="1" kern="120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20007" y="830483"/>
        <a:ext cx="3572917" cy="429218"/>
      </dsp:txXfrm>
    </dsp:sp>
    <dsp:sp modelId="{80617A4A-BC90-4DC0-94DE-07BF57CEB740}">
      <dsp:nvSpPr>
        <dsp:cNvPr id="0" name=""/>
        <dsp:cNvSpPr/>
      </dsp:nvSpPr>
      <dsp:spPr>
        <a:xfrm>
          <a:off x="451746" y="776831"/>
          <a:ext cx="536522" cy="5365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0A55F5-317E-4A37-B415-BDF49179897B}">
      <dsp:nvSpPr>
        <dsp:cNvPr id="0" name=""/>
        <dsp:cNvSpPr/>
      </dsp:nvSpPr>
      <dsp:spPr>
        <a:xfrm>
          <a:off x="933011" y="1474216"/>
          <a:ext cx="3359913" cy="42921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69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Социальная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политика</a:t>
          </a:r>
          <a:endParaRPr lang="ru-RU" sz="1600" b="1" i="1" kern="120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33011" y="1474216"/>
        <a:ext cx="3359913" cy="429218"/>
      </dsp:txXfrm>
    </dsp:sp>
    <dsp:sp modelId="{EADED38F-48EF-482C-88D2-7389F532AF50}">
      <dsp:nvSpPr>
        <dsp:cNvPr id="0" name=""/>
        <dsp:cNvSpPr/>
      </dsp:nvSpPr>
      <dsp:spPr>
        <a:xfrm>
          <a:off x="664749" y="1420563"/>
          <a:ext cx="536522" cy="5365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A0194B-2417-4A7A-9E3F-F2ECDA2078AE}">
      <dsp:nvSpPr>
        <dsp:cNvPr id="0" name=""/>
        <dsp:cNvSpPr/>
      </dsp:nvSpPr>
      <dsp:spPr>
        <a:xfrm>
          <a:off x="1001021" y="2118421"/>
          <a:ext cx="3291903" cy="42921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69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 Физическая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культура и спорт</a:t>
          </a:r>
          <a:endParaRPr lang="ru-RU" sz="1600" b="1" i="1" kern="120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001021" y="2118421"/>
        <a:ext cx="3291903" cy="429218"/>
      </dsp:txXfrm>
    </dsp:sp>
    <dsp:sp modelId="{E90CD302-B9C9-4099-B5AE-DEE5B5FA3FC6}">
      <dsp:nvSpPr>
        <dsp:cNvPr id="0" name=""/>
        <dsp:cNvSpPr/>
      </dsp:nvSpPr>
      <dsp:spPr>
        <a:xfrm>
          <a:off x="732759" y="2064769"/>
          <a:ext cx="536522" cy="5365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7396E8-1651-4760-A40F-D7230C5935C7}">
      <dsp:nvSpPr>
        <dsp:cNvPr id="0" name=""/>
        <dsp:cNvSpPr/>
      </dsp:nvSpPr>
      <dsp:spPr>
        <a:xfrm>
          <a:off x="933011" y="2762626"/>
          <a:ext cx="3359913" cy="42921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69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Средства массовой информации</a:t>
          </a:r>
          <a:endParaRPr lang="ru-RU" sz="1600" b="1" i="1" kern="120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33011" y="2762626"/>
        <a:ext cx="3359913" cy="429218"/>
      </dsp:txXfrm>
    </dsp:sp>
    <dsp:sp modelId="{4669D2AF-196A-457B-A7BB-1CA0AF307AF5}">
      <dsp:nvSpPr>
        <dsp:cNvPr id="0" name=""/>
        <dsp:cNvSpPr/>
      </dsp:nvSpPr>
      <dsp:spPr>
        <a:xfrm>
          <a:off x="664749" y="2708974"/>
          <a:ext cx="536522" cy="5365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28E1D1-7838-4E55-9165-BCC91AD97955}">
      <dsp:nvSpPr>
        <dsp:cNvPr id="0" name=""/>
        <dsp:cNvSpPr/>
      </dsp:nvSpPr>
      <dsp:spPr>
        <a:xfrm>
          <a:off x="720007" y="3406359"/>
          <a:ext cx="3572917" cy="42921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69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Обслуживание государственного  и муниципального долга</a:t>
          </a:r>
          <a:endParaRPr lang="ru-RU" sz="1600" b="1" i="1" kern="120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20007" y="3406359"/>
        <a:ext cx="3572917" cy="429218"/>
      </dsp:txXfrm>
    </dsp:sp>
    <dsp:sp modelId="{AFFA0965-6336-4C3A-B737-F094BED44001}">
      <dsp:nvSpPr>
        <dsp:cNvPr id="0" name=""/>
        <dsp:cNvSpPr/>
      </dsp:nvSpPr>
      <dsp:spPr>
        <a:xfrm>
          <a:off x="451746" y="3352707"/>
          <a:ext cx="536522" cy="5365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28E310-3FB0-467A-B858-B166C8616B5A}">
      <dsp:nvSpPr>
        <dsp:cNvPr id="0" name=""/>
        <dsp:cNvSpPr/>
      </dsp:nvSpPr>
      <dsp:spPr>
        <a:xfrm>
          <a:off x="331312" y="3878252"/>
          <a:ext cx="3961612" cy="77384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69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Межбюджетные трансферты общего характера бюджетам бюджетной системы РФ</a:t>
          </a:r>
          <a:endParaRPr lang="ru-RU" sz="1600" b="1" i="1" kern="120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1312" y="3878252"/>
        <a:ext cx="3961612" cy="773841"/>
      </dsp:txXfrm>
    </dsp:sp>
    <dsp:sp modelId="{165CE38D-77E7-4282-9F74-7454BEBD481D}">
      <dsp:nvSpPr>
        <dsp:cNvPr id="0" name=""/>
        <dsp:cNvSpPr/>
      </dsp:nvSpPr>
      <dsp:spPr>
        <a:xfrm>
          <a:off x="63050" y="3996912"/>
          <a:ext cx="536522" cy="5365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2" Type="http://schemas.microsoft.com/office/2007/relationships/hdphoto" Target="../media/hdphoto27.wdp"/><Relationship Id="rId1" Type="http://schemas.openxmlformats.org/officeDocument/2006/relationships/image" Target="../media/image3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0.08044</cdr:x>
      <cdr:y>0.54835</cdr:y>
    </cdr:from>
    <cdr:to>
      <cdr:x>0.37207</cdr:x>
      <cdr:y>0.89091</cdr:y>
    </cdr:to>
    <cdr:pic>
      <cdr:nvPicPr>
        <cdr:cNvPr id="6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BEBA8EAE-BF5A-486C-A8C5-ECC9F3942E4B}">
              <a14:imgProps xmlns:a14="http://schemas.microsoft.com/office/drawing/2010/main">
                <a14:imgLayer r:embed="rId2">
                  <a14:imgEffect>
                    <a14:backgroundRemoval t="0" b="100000" l="0" r="100000"/>
                  </a14:imgEffect>
                </a14:imgLayer>
              </a14:imgProps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735538" y="3201451"/>
          <a:ext cx="2666667" cy="2000000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884FD7-B6D9-4294-AAF1-735615A52AA1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B5C739-021D-4C5F-8B38-518DC70EF1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979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8F902-8B84-468E-8EEB-833E1A2D47E1}" type="slidenum">
              <a:rPr lang="ru-RU" smtClean="0"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7108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diagramLayout" Target="../diagrams/layout2.xml"/><Relationship Id="rId7" Type="http://schemas.openxmlformats.org/officeDocument/2006/relationships/image" Target="../media/image1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microsoft.com/office/2007/relationships/hdphoto" Target="../media/hdphoto6.wdp"/><Relationship Id="rId7" Type="http://schemas.openxmlformats.org/officeDocument/2006/relationships/diagramColors" Target="../diagrams/colors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diagramLayout" Target="../diagrams/layout4.xml"/><Relationship Id="rId7" Type="http://schemas.openxmlformats.org/officeDocument/2006/relationships/image" Target="../media/image1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diagramLayout" Target="../diagrams/layout5.xml"/><Relationship Id="rId7" Type="http://schemas.openxmlformats.org/officeDocument/2006/relationships/image" Target="../media/image17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diagramLayout" Target="../diagrams/layout6.xml"/><Relationship Id="rId7" Type="http://schemas.openxmlformats.org/officeDocument/2006/relationships/image" Target="../media/image19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diagramLayout" Target="../diagrams/layout7.xml"/><Relationship Id="rId7" Type="http://schemas.openxmlformats.org/officeDocument/2006/relationships/image" Target="../media/image21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28.png"/><Relationship Id="rId3" Type="http://schemas.microsoft.com/office/2007/relationships/hdphoto" Target="../media/hdphoto14.wdp"/><Relationship Id="rId7" Type="http://schemas.openxmlformats.org/officeDocument/2006/relationships/image" Target="../media/image25.png"/><Relationship Id="rId12" Type="http://schemas.microsoft.com/office/2007/relationships/hdphoto" Target="../media/hdphoto1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microsoft.com/office/2007/relationships/hdphoto" Target="../media/hdphoto17.wdp"/><Relationship Id="rId4" Type="http://schemas.openxmlformats.org/officeDocument/2006/relationships/image" Target="../media/image23.jpeg"/><Relationship Id="rId9" Type="http://schemas.openxmlformats.org/officeDocument/2006/relationships/image" Target="../media/image26.png"/><Relationship Id="rId14" Type="http://schemas.microsoft.com/office/2007/relationships/hdphoto" Target="../media/hdphoto1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TSIGAN~1.FIN\AppData\Local\Temp\FineReader10\media\image2.jpe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13" Type="http://schemas.microsoft.com/office/2007/relationships/hdphoto" Target="../media/hdphoto20.wdp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12" Type="http://schemas.openxmlformats.org/officeDocument/2006/relationships/image" Target="../media/image29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31.png"/><Relationship Id="rId4" Type="http://schemas.microsoft.com/office/2007/relationships/hdphoto" Target="../media/hdphoto2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3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openxmlformats.org/officeDocument/2006/relationships/diagramLayout" Target="../diagrams/layout10.xml"/><Relationship Id="rId7" Type="http://schemas.openxmlformats.org/officeDocument/2006/relationships/image" Target="../media/image34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13" Type="http://schemas.openxmlformats.org/officeDocument/2006/relationships/image" Target="../media/image41.png"/><Relationship Id="rId3" Type="http://schemas.microsoft.com/office/2007/relationships/hdphoto" Target="../media/hdphoto28.wdp"/><Relationship Id="rId7" Type="http://schemas.openxmlformats.org/officeDocument/2006/relationships/diagramColors" Target="../diagrams/colors11.xml"/><Relationship Id="rId12" Type="http://schemas.microsoft.com/office/2007/relationships/hdphoto" Target="../media/hdphoto30.wdp"/><Relationship Id="rId2" Type="http://schemas.openxmlformats.org/officeDocument/2006/relationships/image" Target="../media/image38.png"/><Relationship Id="rId16" Type="http://schemas.microsoft.com/office/2007/relationships/hdphoto" Target="../media/hdphoto32.wdp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11" Type="http://schemas.openxmlformats.org/officeDocument/2006/relationships/image" Target="../media/image40.png"/><Relationship Id="rId5" Type="http://schemas.openxmlformats.org/officeDocument/2006/relationships/diagramLayout" Target="../diagrams/layout11.xml"/><Relationship Id="rId15" Type="http://schemas.openxmlformats.org/officeDocument/2006/relationships/image" Target="../media/image42.png"/><Relationship Id="rId10" Type="http://schemas.microsoft.com/office/2007/relationships/hdphoto" Target="../media/hdphoto29.wdp"/><Relationship Id="rId4" Type="http://schemas.openxmlformats.org/officeDocument/2006/relationships/diagramData" Target="../diagrams/data11.xml"/><Relationship Id="rId9" Type="http://schemas.openxmlformats.org/officeDocument/2006/relationships/image" Target="../media/image39.png"/><Relationship Id="rId14" Type="http://schemas.microsoft.com/office/2007/relationships/hdphoto" Target="../media/hdphoto31.wdp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34.wdp"/><Relationship Id="rId3" Type="http://schemas.openxmlformats.org/officeDocument/2006/relationships/diagramLayout" Target="../diagrams/layout12.xml"/><Relationship Id="rId7" Type="http://schemas.openxmlformats.org/officeDocument/2006/relationships/image" Target="../media/image45.png"/><Relationship Id="rId12" Type="http://schemas.microsoft.com/office/2007/relationships/hdphoto" Target="../media/hdphoto36.wdp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11" Type="http://schemas.openxmlformats.org/officeDocument/2006/relationships/image" Target="../media/image47.png"/><Relationship Id="rId5" Type="http://schemas.openxmlformats.org/officeDocument/2006/relationships/diagramColors" Target="../diagrams/colors12.xml"/><Relationship Id="rId10" Type="http://schemas.microsoft.com/office/2007/relationships/hdphoto" Target="../media/hdphoto35.wdp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7" Type="http://schemas.microsoft.com/office/2007/relationships/hdphoto" Target="../media/hdphoto39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microsoft.com/office/2007/relationships/hdphoto" Target="../media/hdphoto38.wdp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42.wdp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12" Type="http://schemas.openxmlformats.org/officeDocument/2006/relationships/image" Target="../media/image57.png"/><Relationship Id="rId17" Type="http://schemas.openxmlformats.org/officeDocument/2006/relationships/image" Target="../media/image60.png"/><Relationship Id="rId2" Type="http://schemas.openxmlformats.org/officeDocument/2006/relationships/image" Target="../media/image54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11" Type="http://schemas.microsoft.com/office/2007/relationships/hdphoto" Target="../media/hdphoto41.wdp"/><Relationship Id="rId5" Type="http://schemas.openxmlformats.org/officeDocument/2006/relationships/diagramQuickStyle" Target="../diagrams/quickStyle13.xml"/><Relationship Id="rId15" Type="http://schemas.microsoft.com/office/2007/relationships/hdphoto" Target="../media/hdphoto43.wdp"/><Relationship Id="rId10" Type="http://schemas.openxmlformats.org/officeDocument/2006/relationships/image" Target="../media/image56.png"/><Relationship Id="rId4" Type="http://schemas.openxmlformats.org/officeDocument/2006/relationships/diagramLayout" Target="../diagrams/layout13.xml"/><Relationship Id="rId9" Type="http://schemas.microsoft.com/office/2007/relationships/hdphoto" Target="../media/hdphoto40.wdp"/><Relationship Id="rId1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diagramLayout" Target="../diagrams/layout14.xml"/><Relationship Id="rId7" Type="http://schemas.openxmlformats.org/officeDocument/2006/relationships/image" Target="../media/image61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10" Type="http://schemas.openxmlformats.org/officeDocument/2006/relationships/image" Target="../media/image64.png"/><Relationship Id="rId4" Type="http://schemas.openxmlformats.org/officeDocument/2006/relationships/diagramQuickStyle" Target="../diagrams/quickStyle14.xml"/><Relationship Id="rId9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diagramLayout" Target="../diagrams/layout15.xml"/><Relationship Id="rId7" Type="http://schemas.openxmlformats.org/officeDocument/2006/relationships/image" Target="../media/image65.png"/><Relationship Id="rId12" Type="http://schemas.microsoft.com/office/2007/relationships/hdphoto" Target="../media/hdphoto45.wdp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11" Type="http://schemas.openxmlformats.org/officeDocument/2006/relationships/image" Target="../media/image68.png"/><Relationship Id="rId5" Type="http://schemas.openxmlformats.org/officeDocument/2006/relationships/diagramColors" Target="../diagrams/colors15.xml"/><Relationship Id="rId10" Type="http://schemas.microsoft.com/office/2007/relationships/hdphoto" Target="../media/hdphoto44.wdp"/><Relationship Id="rId4" Type="http://schemas.openxmlformats.org/officeDocument/2006/relationships/diagramQuickStyle" Target="../diagrams/quickStyle15.xml"/><Relationship Id="rId9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6.wdp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1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Z:\Бюджет для граждан\2017 год\Фото\Село пру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06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303226"/>
              </p:ext>
            </p:extLst>
          </p:nvPr>
        </p:nvGraphicFramePr>
        <p:xfrm>
          <a:off x="323528" y="260649"/>
          <a:ext cx="8568951" cy="6416040"/>
        </p:xfrm>
        <a:graphic>
          <a:graphicData uri="http://schemas.openxmlformats.org/drawingml/2006/table">
            <a:tbl>
              <a:tblPr/>
              <a:tblGrid>
                <a:gridCol w="8568951"/>
              </a:tblGrid>
              <a:tr h="63367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800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8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4800" b="1" cap="none" spc="0" dirty="0">
                          <a:ln w="10541" cmpd="sng">
                            <a:solidFill>
                              <a:srgbClr val="7D7D7D">
                                <a:tint val="100000"/>
                                <a:shade val="100000"/>
                                <a:satMod val="110000"/>
                              </a:srgb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rgbClr val="FFFFFF">
                                  <a:tint val="40000"/>
                                  <a:satMod val="250000"/>
                                </a:srgbClr>
                              </a:gs>
                              <a:gs pos="9000">
                                <a:srgbClr val="FFFFFF">
                                  <a:tint val="52000"/>
                                  <a:satMod val="300000"/>
                                </a:srgbClr>
                              </a:gs>
                              <a:gs pos="50000">
                                <a:srgbClr val="FFFFFF">
                                  <a:shade val="20000"/>
                                  <a:satMod val="300000"/>
                                </a:srgbClr>
                              </a:gs>
                              <a:gs pos="79000">
                                <a:srgbClr val="FFFFFF">
                                  <a:tint val="52000"/>
                                  <a:satMod val="300000"/>
                                </a:srgbClr>
                              </a:gs>
                              <a:gs pos="100000">
                                <a:srgbClr val="FFFFFF">
                                  <a:tint val="40000"/>
                                  <a:satMod val="250000"/>
                                </a:srgb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 ДЛЯ ГРАЖДАН</a:t>
                      </a:r>
                      <a:endParaRPr lang="ru-RU" sz="1400" b="1" cap="none" spc="0" dirty="0">
                        <a:ln w="10541" cmpd="sng">
                          <a:solidFill>
                            <a:srgbClr val="7D7D7D">
                              <a:tint val="100000"/>
                              <a:shade val="100000"/>
                              <a:satMod val="110000"/>
                            </a:srgb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rgbClr val="FFFFFF">
                                <a:tint val="40000"/>
                                <a:satMod val="250000"/>
                              </a:srgbClr>
                            </a:gs>
                            <a:gs pos="9000">
                              <a:srgbClr val="FFFFFF">
                                <a:tint val="52000"/>
                                <a:satMod val="300000"/>
                              </a:srgbClr>
                            </a:gs>
                            <a:gs pos="50000">
                              <a:srgbClr val="FFFFFF">
                                <a:shade val="20000"/>
                                <a:satMod val="300000"/>
                              </a:srgbClr>
                            </a:gs>
                            <a:gs pos="79000">
                              <a:srgbClr val="FFFFFF">
                                <a:tint val="52000"/>
                                <a:satMod val="300000"/>
                              </a:srgbClr>
                            </a:gs>
                            <a:gs pos="100000">
                              <a:srgbClr val="FFFFFF">
                                <a:tint val="40000"/>
                                <a:satMod val="250000"/>
                              </a:srgbClr>
                            </a:gs>
                          </a:gsLst>
                          <a:lin ang="5400000"/>
                        </a:gra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cap="none" spc="0" dirty="0">
                          <a:ln w="10541" cmpd="sng">
                            <a:solidFill>
                              <a:srgbClr val="7D7D7D">
                                <a:tint val="100000"/>
                                <a:shade val="100000"/>
                                <a:satMod val="110000"/>
                              </a:srgb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rgbClr val="FFFFFF">
                                  <a:tint val="40000"/>
                                  <a:satMod val="250000"/>
                                </a:srgbClr>
                              </a:gs>
                              <a:gs pos="9000">
                                <a:srgbClr val="FFFFFF">
                                  <a:tint val="52000"/>
                                  <a:satMod val="300000"/>
                                </a:srgbClr>
                              </a:gs>
                              <a:gs pos="50000">
                                <a:srgbClr val="FFFFFF">
                                  <a:shade val="20000"/>
                                  <a:satMod val="300000"/>
                                </a:srgbClr>
                              </a:gs>
                              <a:gs pos="79000">
                                <a:srgbClr val="FFFFFF">
                                  <a:tint val="52000"/>
                                  <a:satMod val="300000"/>
                                </a:srgbClr>
                              </a:gs>
                              <a:gs pos="100000">
                                <a:srgbClr val="FFFFFF">
                                  <a:tint val="40000"/>
                                  <a:satMod val="250000"/>
                                </a:srgbClr>
                              </a:gs>
                            </a:gsLst>
                            <a:lin ang="5400000"/>
                          </a:gradFill>
                          <a:effectLst>
                            <a:reflection blurRad="6350" stA="60000" endA="900" endPos="58000" dir="5400000" sy="-100000" algn="bl" rotWithShape="0"/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1" cap="none" spc="0" dirty="0">
                        <a:ln w="10541" cmpd="sng">
                          <a:solidFill>
                            <a:srgbClr val="7D7D7D">
                              <a:tint val="100000"/>
                              <a:shade val="100000"/>
                              <a:satMod val="110000"/>
                            </a:srgb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rgbClr val="FFFFFF">
                                <a:tint val="40000"/>
                                <a:satMod val="250000"/>
                              </a:srgbClr>
                            </a:gs>
                            <a:gs pos="9000">
                              <a:srgbClr val="FFFFFF">
                                <a:tint val="52000"/>
                                <a:satMod val="300000"/>
                              </a:srgbClr>
                            </a:gs>
                            <a:gs pos="50000">
                              <a:srgbClr val="FFFFFF">
                                <a:shade val="20000"/>
                                <a:satMod val="300000"/>
                              </a:srgbClr>
                            </a:gs>
                            <a:gs pos="79000">
                              <a:srgbClr val="FFFFFF">
                                <a:tint val="52000"/>
                                <a:satMod val="300000"/>
                              </a:srgbClr>
                            </a:gs>
                            <a:gs pos="100000">
                              <a:srgbClr val="FFFFFF">
                                <a:tint val="40000"/>
                                <a:satMod val="250000"/>
                              </a:srgbClr>
                            </a:gs>
                          </a:gsLst>
                          <a:lin ang="5400000"/>
                        </a:gradFill>
                        <a:effectLst>
                          <a:reflection blurRad="6350" stA="60000" endA="900" endPos="58000" dir="5400000" sy="-100000" algn="bl" rotWithShape="0"/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800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800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800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800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800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800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800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800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cap="none" spc="0" dirty="0">
                          <a:ln w="10541" cmpd="sng">
                            <a:solidFill>
                              <a:srgbClr val="7D7D7D">
                                <a:tint val="100000"/>
                                <a:shade val="100000"/>
                                <a:satMod val="110000"/>
                              </a:srgb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rgbClr val="FFFFFF">
                                  <a:tint val="40000"/>
                                  <a:satMod val="250000"/>
                                </a:srgbClr>
                              </a:gs>
                              <a:gs pos="9000">
                                <a:srgbClr val="FFFFFF">
                                  <a:tint val="52000"/>
                                  <a:satMod val="300000"/>
                                </a:srgbClr>
                              </a:gs>
                              <a:gs pos="50000">
                                <a:srgbClr val="FFFFFF">
                                  <a:shade val="20000"/>
                                  <a:satMod val="300000"/>
                                </a:srgbClr>
                              </a:gs>
                              <a:gs pos="79000">
                                <a:srgbClr val="FFFFFF">
                                  <a:tint val="52000"/>
                                  <a:satMod val="300000"/>
                                </a:srgbClr>
                              </a:gs>
                              <a:gs pos="100000">
                                <a:srgbClr val="FFFFFF">
                                  <a:tint val="40000"/>
                                  <a:satMod val="250000"/>
                                </a:srgb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 решению Собрания </a:t>
                      </a:r>
                      <a:r>
                        <a:rPr lang="ru-RU" sz="2800" b="1" cap="none" spc="0" dirty="0" smtClean="0">
                          <a:ln w="10541" cmpd="sng">
                            <a:solidFill>
                              <a:srgbClr val="7D7D7D">
                                <a:tint val="100000"/>
                                <a:shade val="100000"/>
                                <a:satMod val="110000"/>
                              </a:srgb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rgbClr val="FFFFFF">
                                  <a:tint val="40000"/>
                                  <a:satMod val="250000"/>
                                </a:srgbClr>
                              </a:gs>
                              <a:gs pos="9000">
                                <a:srgbClr val="FFFFFF">
                                  <a:tint val="52000"/>
                                  <a:satMod val="300000"/>
                                </a:srgbClr>
                              </a:gs>
                              <a:gs pos="50000">
                                <a:srgbClr val="FFFFFF">
                                  <a:shade val="20000"/>
                                  <a:satMod val="300000"/>
                                </a:srgbClr>
                              </a:gs>
                              <a:gs pos="79000">
                                <a:srgbClr val="FFFFFF">
                                  <a:tint val="52000"/>
                                  <a:satMod val="300000"/>
                                </a:srgbClr>
                              </a:gs>
                              <a:gs pos="100000">
                                <a:srgbClr val="FFFFFF">
                                  <a:tint val="40000"/>
                                  <a:satMod val="250000"/>
                                </a:srgb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Представителей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cap="none" spc="0" dirty="0" smtClean="0">
                          <a:ln w="10541" cmpd="sng">
                            <a:solidFill>
                              <a:srgbClr val="7D7D7D">
                                <a:tint val="100000"/>
                                <a:shade val="100000"/>
                                <a:satMod val="110000"/>
                              </a:srgb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rgbClr val="FFFFFF">
                                  <a:tint val="40000"/>
                                  <a:satMod val="250000"/>
                                </a:srgbClr>
                              </a:gs>
                              <a:gs pos="9000">
                                <a:srgbClr val="FFFFFF">
                                  <a:tint val="52000"/>
                                  <a:satMod val="300000"/>
                                </a:srgbClr>
                              </a:gs>
                              <a:gs pos="50000">
                                <a:srgbClr val="FFFFFF">
                                  <a:shade val="20000"/>
                                  <a:satMod val="300000"/>
                                </a:srgbClr>
                              </a:gs>
                              <a:gs pos="79000">
                                <a:srgbClr val="FFFFFF">
                                  <a:tint val="52000"/>
                                  <a:satMod val="300000"/>
                                </a:srgbClr>
                              </a:gs>
                              <a:gs pos="100000">
                                <a:srgbClr val="FFFFFF">
                                  <a:tint val="40000"/>
                                  <a:satMod val="250000"/>
                                </a:srgb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800" b="1" cap="none" spc="0" dirty="0">
                          <a:ln w="10541" cmpd="sng">
                            <a:solidFill>
                              <a:srgbClr val="7D7D7D">
                                <a:tint val="100000"/>
                                <a:shade val="100000"/>
                                <a:satMod val="110000"/>
                              </a:srgb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rgbClr val="FFFFFF">
                                  <a:tint val="40000"/>
                                  <a:satMod val="250000"/>
                                </a:srgbClr>
                              </a:gs>
                              <a:gs pos="9000">
                                <a:srgbClr val="FFFFFF">
                                  <a:tint val="52000"/>
                                  <a:satMod val="300000"/>
                                </a:srgbClr>
                              </a:gs>
                              <a:gs pos="50000">
                                <a:srgbClr val="FFFFFF">
                                  <a:shade val="20000"/>
                                  <a:satMod val="300000"/>
                                </a:srgbClr>
                              </a:gs>
                              <a:gs pos="79000">
                                <a:srgbClr val="FFFFFF">
                                  <a:tint val="52000"/>
                                  <a:satMod val="300000"/>
                                </a:srgbClr>
                              </a:gs>
                              <a:gs pos="100000">
                                <a:srgbClr val="FFFFFF">
                                  <a:tint val="40000"/>
                                  <a:satMod val="250000"/>
                                </a:srgb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БМР на 2017 год и на плановый период</a:t>
                      </a:r>
                      <a:endParaRPr lang="ru-RU" sz="900" b="1" cap="none" spc="0" dirty="0">
                        <a:ln w="10541" cmpd="sng">
                          <a:solidFill>
                            <a:srgbClr val="7D7D7D">
                              <a:tint val="100000"/>
                              <a:shade val="100000"/>
                              <a:satMod val="110000"/>
                            </a:srgb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rgbClr val="FFFFFF">
                                <a:tint val="40000"/>
                                <a:satMod val="250000"/>
                              </a:srgbClr>
                            </a:gs>
                            <a:gs pos="9000">
                              <a:srgbClr val="FFFFFF">
                                <a:tint val="52000"/>
                                <a:satMod val="300000"/>
                              </a:srgbClr>
                            </a:gs>
                            <a:gs pos="50000">
                              <a:srgbClr val="FFFFFF">
                                <a:shade val="20000"/>
                                <a:satMod val="300000"/>
                              </a:srgbClr>
                            </a:gs>
                            <a:gs pos="79000">
                              <a:srgbClr val="FFFFFF">
                                <a:tint val="52000"/>
                                <a:satMod val="300000"/>
                              </a:srgbClr>
                            </a:gs>
                            <a:gs pos="100000">
                              <a:srgbClr val="FFFFFF">
                                <a:tint val="40000"/>
                                <a:satMod val="250000"/>
                              </a:srgbClr>
                            </a:gs>
                          </a:gsLst>
                          <a:lin ang="5400000"/>
                        </a:gra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cap="none" spc="0" dirty="0">
                          <a:ln w="10541" cmpd="sng">
                            <a:solidFill>
                              <a:srgbClr val="7D7D7D">
                                <a:tint val="100000"/>
                                <a:shade val="100000"/>
                                <a:satMod val="110000"/>
                              </a:srgb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rgbClr val="FFFFFF">
                                  <a:tint val="40000"/>
                                  <a:satMod val="250000"/>
                                </a:srgbClr>
                              </a:gs>
                              <a:gs pos="9000">
                                <a:srgbClr val="FFFFFF">
                                  <a:tint val="52000"/>
                                  <a:satMod val="300000"/>
                                </a:srgbClr>
                              </a:gs>
                              <a:gs pos="50000">
                                <a:srgbClr val="FFFFFF">
                                  <a:shade val="20000"/>
                                  <a:satMod val="300000"/>
                                </a:srgbClr>
                              </a:gs>
                              <a:gs pos="79000">
                                <a:srgbClr val="FFFFFF">
                                  <a:tint val="52000"/>
                                  <a:satMod val="300000"/>
                                </a:srgbClr>
                              </a:gs>
                              <a:gs pos="100000">
                                <a:srgbClr val="FFFFFF">
                                  <a:tint val="40000"/>
                                  <a:satMod val="250000"/>
                                </a:srgb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и 2019г.</a:t>
                      </a:r>
                      <a:endParaRPr lang="ru-RU" sz="900" b="1" cap="none" spc="0" dirty="0">
                        <a:ln w="10541" cmpd="sng">
                          <a:solidFill>
                            <a:srgbClr val="7D7D7D">
                              <a:tint val="100000"/>
                              <a:shade val="100000"/>
                              <a:satMod val="110000"/>
                            </a:srgb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rgbClr val="FFFFFF">
                                <a:tint val="40000"/>
                                <a:satMod val="250000"/>
                              </a:srgbClr>
                            </a:gs>
                            <a:gs pos="9000">
                              <a:srgbClr val="FFFFFF">
                                <a:tint val="52000"/>
                                <a:satMod val="300000"/>
                              </a:srgbClr>
                            </a:gs>
                            <a:gs pos="50000">
                              <a:srgbClr val="FFFFFF">
                                <a:shade val="20000"/>
                                <a:satMod val="300000"/>
                              </a:srgbClr>
                            </a:gs>
                            <a:gs pos="79000">
                              <a:srgbClr val="FFFFFF">
                                <a:tint val="52000"/>
                                <a:satMod val="300000"/>
                              </a:srgbClr>
                            </a:gs>
                            <a:gs pos="100000">
                              <a:srgbClr val="FFFFFF">
                                <a:tint val="40000"/>
                                <a:satMod val="250000"/>
                              </a:srgbClr>
                            </a:gs>
                          </a:gsLst>
                          <a:lin ang="5400000"/>
                        </a:gra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2228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48474" y="188640"/>
            <a:ext cx="76897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Какие стадии проходит бюджет?</a:t>
            </a:r>
            <a:endParaRPr lang="ru-RU" sz="40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288325915"/>
              </p:ext>
            </p:extLst>
          </p:nvPr>
        </p:nvGraphicFramePr>
        <p:xfrm>
          <a:off x="323528" y="896526"/>
          <a:ext cx="8496944" cy="5340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0500" y1="42006" x2="44000" y2="29781"/>
                        <a14:foregroundMark x1="42000" y1="27273" x2="29500" y2="18809"/>
                        <a14:foregroundMark x1="23000" y1="14420" x2="2000" y2="627"/>
                        <a14:foregroundMark x1="12000" y1="15674" x2="4000" y2="6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96526"/>
            <a:ext cx="190500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232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0667" y1="33000" x2="70667" y2="33000"/>
                        <a14:foregroundMark x1="79000" y1="31667" x2="78000" y2="27667"/>
                        <a14:foregroundMark x1="85333" y1="22333" x2="93333" y2="15333"/>
                        <a14:foregroundMark x1="90333" y1="14000" x2="93000" y2="14667"/>
                        <a14:foregroundMark x1="77333" y1="37667" x2="72333" y2="35667"/>
                        <a14:foregroundMark x1="39667" y1="90333" x2="21667" y2="8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784304"/>
            <a:ext cx="2328302" cy="2328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648" y="188640"/>
            <a:ext cx="886140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Этапы составления проекта бюджета</a:t>
            </a:r>
            <a:endParaRPr lang="ru-RU" sz="40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5364088" y="2780928"/>
            <a:ext cx="1014465" cy="889238"/>
            <a:chOff x="5080307" y="1028534"/>
            <a:chExt cx="1014465" cy="889238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5080307" y="1028534"/>
              <a:ext cx="1014465" cy="88923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Прямоугольник 8"/>
            <p:cNvSpPr/>
            <p:nvPr/>
          </p:nvSpPr>
          <p:spPr>
            <a:xfrm>
              <a:off x="5080307" y="1028534"/>
              <a:ext cx="1014465" cy="8892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30480" rIns="30480" bIns="30480" numCol="1" spcCol="1270" anchor="t" anchorCtr="0">
              <a:noAutofit/>
            </a:bodyPr>
            <a:lstStyle/>
            <a:p>
              <a:pPr lvl="0" algn="l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/>
            </a:p>
          </p:txBody>
        </p:sp>
      </p:grp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654718130"/>
              </p:ext>
            </p:extLst>
          </p:nvPr>
        </p:nvGraphicFramePr>
        <p:xfrm>
          <a:off x="50126" y="1484784"/>
          <a:ext cx="7693728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20333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306" y="188640"/>
            <a:ext cx="91493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Не всегда доходы бывают равны расходам,</a:t>
            </a:r>
          </a:p>
          <a:p>
            <a:pPr algn="ctr"/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поэтому бюджет бывает: </a:t>
            </a:r>
            <a:endParaRPr lang="ru-RU" sz="3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875" r="90000">
                        <a14:foregroundMark x1="23542" y1="45938" x2="23542" y2="43646"/>
                        <a14:foregroundMark x1="23646" y1="36146" x2="24167" y2="34167"/>
                        <a14:foregroundMark x1="23438" y1="52708" x2="23229" y2="4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770" y="1388969"/>
            <a:ext cx="4800435" cy="4800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Овал 8"/>
          <p:cNvSpPr/>
          <p:nvPr/>
        </p:nvSpPr>
        <p:spPr>
          <a:xfrm>
            <a:off x="179512" y="1484784"/>
            <a:ext cx="2736304" cy="108012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ДЕФИЦИТНЫЙ</a:t>
            </a:r>
            <a:endParaRPr lang="ru-RU" sz="1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300192" y="1484784"/>
            <a:ext cx="2736304" cy="108012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ПРОФИЦИТНЫЙ</a:t>
            </a:r>
            <a:endParaRPr lang="ru-RU" sz="1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1331640" y="2708920"/>
            <a:ext cx="432048" cy="432048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7452320" y="2708920"/>
            <a:ext cx="432048" cy="432048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11560" y="3327521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ДОХОДЫ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МЕНЬШЕ</a:t>
            </a:r>
            <a:r>
              <a:rPr lang="ru-RU" b="1" dirty="0" smtClean="0"/>
              <a:t> </a:t>
            </a:r>
          </a:p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РАСХОДОВ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32240" y="3327521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ДОХОДЫ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БОЛЬШЕ</a:t>
            </a:r>
            <a:r>
              <a:rPr lang="ru-RU" b="1" dirty="0" smtClean="0"/>
              <a:t> </a:t>
            </a:r>
          </a:p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РАСХОДОВ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4257041"/>
            <a:ext cx="361547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Дефицит местного бюджета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не должен превышать 5%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Утвержденного общего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годового объема доходов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местного бюджета без учета утвержденного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объема безвозмездных поступлений 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поступлений налоговых доходов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 дополнительным нормативам отчислений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62629" y="4724379"/>
            <a:ext cx="2411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Не эффективное управление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бюджетными средствами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50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15459" y="188640"/>
            <a:ext cx="65530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Что такое «доходы бюджета» ?</a:t>
            </a:r>
            <a:endParaRPr lang="ru-RU" sz="3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4827889"/>
              </p:ext>
            </p:extLst>
          </p:nvPr>
        </p:nvGraphicFramePr>
        <p:xfrm>
          <a:off x="107504" y="1052736"/>
          <a:ext cx="8712968" cy="4353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74" b="89516" l="0" r="100000">
                        <a14:foregroundMark x1="32083" y1="50000" x2="30000" y2="35484"/>
                        <a14:foregroundMark x1="44583" y1="48387" x2="44167" y2="37903"/>
                        <a14:foregroundMark x1="62083" y1="71774" x2="57083" y2="24597"/>
                        <a14:foregroundMark x1="77083" y1="70968" x2="72917" y2="27823"/>
                        <a14:foregroundMark x1="91458" y1="70565" x2="87500" y2="26210"/>
                        <a14:foregroundMark x1="46875" y1="70161" x2="42083" y2="26210"/>
                        <a14:backgroundMark x1="18125" y1="42742" x2="18125" y2="42742"/>
                        <a14:backgroundMark x1="47708" y1="47177" x2="47500" y2="43145"/>
                        <a14:backgroundMark x1="77083" y1="47984" x2="77292" y2="41532"/>
                        <a14:backgroundMark x1="69583" y1="46371" x2="69792" y2="42339"/>
                        <a14:backgroundMark x1="92083" y1="47581" x2="92292" y2="42339"/>
                        <a14:backgroundMark x1="84375" y1="45161" x2="84167" y2="42742"/>
                        <a14:backgroundMark x1="54375" y1="45968" x2="53958" y2="43145"/>
                        <a14:backgroundMark x1="63125" y1="43145" x2="62708" y2="41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909" y="5083462"/>
            <a:ext cx="4824536" cy="249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6876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7017528"/>
              </p:ext>
            </p:extLst>
          </p:nvPr>
        </p:nvGraphicFramePr>
        <p:xfrm>
          <a:off x="539552" y="-459432"/>
          <a:ext cx="11852001" cy="8184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82" b="9914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4769768"/>
            <a:ext cx="267722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3712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67" b="97600" l="78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0656" y="-149744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Овал 8"/>
          <p:cNvSpPr/>
          <p:nvPr/>
        </p:nvSpPr>
        <p:spPr>
          <a:xfrm>
            <a:off x="2429905" y="1365737"/>
            <a:ext cx="2896249" cy="158695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Налоги на прибыль,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</a:p>
        </p:txBody>
      </p:sp>
      <p:sp>
        <p:nvSpPr>
          <p:cNvPr id="11" name="Овал 10"/>
          <p:cNvSpPr/>
          <p:nvPr/>
        </p:nvSpPr>
        <p:spPr>
          <a:xfrm>
            <a:off x="4157913" y="1981428"/>
            <a:ext cx="3258403" cy="216057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Налоги на товары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(работы, услуги),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реализуемые на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территории РФ</a:t>
            </a:r>
          </a:p>
        </p:txBody>
      </p:sp>
      <p:sp>
        <p:nvSpPr>
          <p:cNvPr id="17" name="Овал 16"/>
          <p:cNvSpPr/>
          <p:nvPr/>
        </p:nvSpPr>
        <p:spPr>
          <a:xfrm>
            <a:off x="5699924" y="3405737"/>
            <a:ext cx="3096344" cy="190821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Налоги на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совокупный доход</a:t>
            </a:r>
          </a:p>
        </p:txBody>
      </p:sp>
      <p:sp>
        <p:nvSpPr>
          <p:cNvPr id="6" name="Овал 4"/>
          <p:cNvSpPr/>
          <p:nvPr/>
        </p:nvSpPr>
        <p:spPr>
          <a:xfrm>
            <a:off x="3878030" y="174756"/>
            <a:ext cx="4821221" cy="117409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Налоговые доходы бюджета </a:t>
            </a: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поступления по налогам и сборам, а также пени 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штрафы 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ним.</a:t>
            </a:r>
            <a:endParaRPr lang="ru-RU" sz="1800" i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43119" y="1340768"/>
            <a:ext cx="28620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Виды налоговых доходов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(статья 20 БК РФ)</a:t>
            </a:r>
          </a:p>
        </p:txBody>
      </p:sp>
      <p:sp>
        <p:nvSpPr>
          <p:cNvPr id="10" name="Овал 9"/>
          <p:cNvSpPr/>
          <p:nvPr/>
        </p:nvSpPr>
        <p:spPr>
          <a:xfrm>
            <a:off x="1589596" y="2655354"/>
            <a:ext cx="3114305" cy="197297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Налоги на товары,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ввозимые на территорию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РФ</a:t>
            </a:r>
          </a:p>
        </p:txBody>
      </p:sp>
      <p:sp>
        <p:nvSpPr>
          <p:cNvPr id="12" name="Овал 11"/>
          <p:cNvSpPr/>
          <p:nvPr/>
        </p:nvSpPr>
        <p:spPr>
          <a:xfrm>
            <a:off x="609330" y="4221088"/>
            <a:ext cx="3386606" cy="18722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6. Налоги, сборы и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регулярные платежи за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пользование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природными ресурсами</a:t>
            </a:r>
          </a:p>
        </p:txBody>
      </p:sp>
      <p:sp>
        <p:nvSpPr>
          <p:cNvPr id="13" name="Овал 12"/>
          <p:cNvSpPr/>
          <p:nvPr/>
        </p:nvSpPr>
        <p:spPr>
          <a:xfrm>
            <a:off x="3197426" y="3789040"/>
            <a:ext cx="3045693" cy="163023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Налоги на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имущество</a:t>
            </a:r>
          </a:p>
        </p:txBody>
      </p:sp>
      <p:sp>
        <p:nvSpPr>
          <p:cNvPr id="14" name="Овал 13"/>
          <p:cNvSpPr/>
          <p:nvPr/>
        </p:nvSpPr>
        <p:spPr>
          <a:xfrm>
            <a:off x="5461663" y="4630613"/>
            <a:ext cx="3348372" cy="194421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8. Задолженность и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перерасчеты по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отмененным налогам,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сборам и иным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обязательным платежам</a:t>
            </a:r>
          </a:p>
        </p:txBody>
      </p:sp>
      <p:sp>
        <p:nvSpPr>
          <p:cNvPr id="15" name="Овал 14"/>
          <p:cNvSpPr/>
          <p:nvPr/>
        </p:nvSpPr>
        <p:spPr>
          <a:xfrm>
            <a:off x="3059832" y="5157192"/>
            <a:ext cx="2949302" cy="165618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7. Государственная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пошлина</a:t>
            </a:r>
          </a:p>
        </p:txBody>
      </p:sp>
    </p:spTree>
    <p:extLst>
      <p:ext uri="{BB962C8B-B14F-4D97-AF65-F5344CB8AC3E}">
        <p14:creationId xmlns:p14="http://schemas.microsoft.com/office/powerpoint/2010/main" val="391249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560786954"/>
              </p:ext>
            </p:extLst>
          </p:nvPr>
        </p:nvGraphicFramePr>
        <p:xfrm>
          <a:off x="-612576" y="638852"/>
          <a:ext cx="8182802" cy="5544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Овал 4"/>
          <p:cNvSpPr/>
          <p:nvPr/>
        </p:nvSpPr>
        <p:spPr>
          <a:xfrm>
            <a:off x="5004048" y="188640"/>
            <a:ext cx="4139952" cy="1044115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Неналоговые доходы бюджета</a:t>
            </a:r>
            <a:endParaRPr lang="ru-RU" sz="2000" i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78235" y1="49630" x2="81176" y2="47407"/>
                        <a14:backgroundMark x1="37941" y1="74074" x2="45000" y2="50741"/>
                        <a14:backgroundMark x1="38235" y1="78148" x2="39118" y2="68889"/>
                        <a14:backgroundMark x1="6176" y1="65926" x2="6176" y2="65926"/>
                        <a14:backgroundMark x1="6176" y1="64444" x2="21765" y2="36296"/>
                        <a14:backgroundMark x1="23529" y1="35926" x2="30294" y2="23333"/>
                        <a14:backgroundMark x1="3529" y1="65185" x2="4118" y2="85556"/>
                        <a14:backgroundMark x1="7059" y1="78889" x2="17353" y2="92963"/>
                        <a14:backgroundMark x1="22059" y1="90370" x2="29118" y2="89259"/>
                        <a14:backgroundMark x1="28824" y1="95556" x2="43235" y2="93704"/>
                        <a14:backgroundMark x1="40882" y1="95185" x2="47941" y2="71111"/>
                        <a14:backgroundMark x1="39706" y1="89259" x2="39706" y2="89259"/>
                        <a14:backgroundMark x1="44118" y1="74074" x2="44118" y2="74074"/>
                        <a14:backgroundMark x1="44706" y1="68889" x2="44706" y2="68889"/>
                        <a14:backgroundMark x1="44706" y1="63333" x2="44706" y2="63333"/>
                        <a14:backgroundMark x1="46471" y1="58889" x2="46471" y2="58889"/>
                        <a14:backgroundMark x1="49118" y1="56667" x2="49118" y2="56667"/>
                        <a14:backgroundMark x1="50294" y1="62963" x2="50294" y2="62963"/>
                        <a14:backgroundMark x1="52059" y1="66296" x2="52059" y2="66296"/>
                        <a14:backgroundMark x1="55882" y1="71481" x2="55882" y2="71481"/>
                        <a14:backgroundMark x1="57059" y1="78148" x2="57059" y2="78148"/>
                        <a14:backgroundMark x1="58824" y1="82593" x2="58824" y2="82593"/>
                        <a14:backgroundMark x1="61471" y1="80741" x2="62353" y2="81111"/>
                        <a14:backgroundMark x1="62647" y1="77407" x2="62647" y2="77407"/>
                        <a14:backgroundMark x1="66765" y1="76667" x2="66765" y2="76667"/>
                        <a14:backgroundMark x1="69412" y1="78519" x2="69412" y2="78519"/>
                        <a14:backgroundMark x1="73529" y1="81481" x2="73529" y2="81481"/>
                        <a14:backgroundMark x1="75882" y1="78148" x2="75882" y2="78148"/>
                        <a14:backgroundMark x1="74118" y1="69630" x2="74118" y2="69630"/>
                        <a14:backgroundMark x1="75588" y1="74815" x2="75588" y2="74815"/>
                        <a14:backgroundMark x1="76471" y1="58148" x2="76471" y2="58148"/>
                        <a14:backgroundMark x1="74118" y1="65556" x2="74412" y2="60000"/>
                        <a14:backgroundMark x1="77059" y1="65185" x2="80000" y2="78889"/>
                        <a14:backgroundMark x1="84412" y1="71111" x2="81176" y2="83333"/>
                        <a14:backgroundMark x1="88529" y1="73704" x2="87353" y2="86296"/>
                        <a14:backgroundMark x1="91765" y1="65926" x2="94412" y2="81852"/>
                        <a14:backgroundMark x1="93235" y1="55185" x2="97647" y2="69630"/>
                        <a14:backgroundMark x1="92353" y1="64074" x2="91176" y2="60000"/>
                        <a14:backgroundMark x1="94118" y1="50000" x2="94118" y2="41481"/>
                        <a14:backgroundMark x1="91765" y1="41111" x2="95882" y2="27037"/>
                        <a14:backgroundMark x1="91176" y1="31481" x2="73235" y2="20000"/>
                        <a14:backgroundMark x1="65588" y1="30741" x2="76176" y2="17407"/>
                        <a14:backgroundMark x1="60294" y1="25185" x2="51765" y2="3333"/>
                        <a14:backgroundMark x1="32059" y1="11111" x2="52647" y2="1852"/>
                        <a14:backgroundMark x1="35588" y1="7037" x2="45294" y2="24074"/>
                        <a14:backgroundMark x1="19412" y1="29630" x2="43824" y2="29630"/>
                        <a14:backgroundMark x1="59118" y1="22963" x2="54412" y2="55926"/>
                        <a14:backgroundMark x1="52353" y1="50000" x2="55000" y2="59630"/>
                        <a14:backgroundMark x1="57647" y1="58148" x2="63824" y2="38889"/>
                        <a14:backgroundMark x1="64118" y1="39259" x2="71471" y2="39259"/>
                        <a14:backgroundMark x1="72353" y1="37037" x2="68529" y2="27407"/>
                        <a14:backgroundMark x1="78529" y1="33333" x2="78824" y2="38519"/>
                        <a14:backgroundMark x1="79412" y1="54815" x2="82647" y2="39259"/>
                        <a14:backgroundMark x1="79412" y1="58519" x2="79412" y2="51481"/>
                        <a14:backgroundMark x1="86765" y1="42593" x2="83824" y2="31481"/>
                        <a14:backgroundMark x1="92353" y1="53704" x2="93824" y2="45926"/>
                        <a14:backgroundMark x1="52941" y1="48519" x2="53235" y2="40370"/>
                        <a14:backgroundMark x1="55882" y1="34815" x2="50000" y2="23333"/>
                        <a14:backgroundMark x1="47059" y1="49259" x2="47353" y2="43333"/>
                        <a14:backgroundMark x1="40882" y1="35185" x2="37941" y2="2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365104"/>
            <a:ext cx="32385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1197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Шестиугольник 6"/>
          <p:cNvSpPr/>
          <p:nvPr/>
        </p:nvSpPr>
        <p:spPr>
          <a:xfrm>
            <a:off x="1259632" y="3240404"/>
            <a:ext cx="2808312" cy="2592288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323528" y="404664"/>
            <a:ext cx="4176464" cy="1656184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2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</a:t>
            </a:r>
            <a:endParaRPr lang="ru-RU" sz="3200" i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5656" y="3751718"/>
            <a:ext cx="2376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</a:p>
          <a:p>
            <a:pPr algn="ctr"/>
            <a:r>
              <a:rPr lang="ru-RU" sz="1600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предоставляются без определения</a:t>
            </a:r>
          </a:p>
          <a:p>
            <a:pPr algn="ctr"/>
            <a:r>
              <a:rPr lang="ru-RU" sz="1600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конкретной цели их использования</a:t>
            </a:r>
          </a:p>
        </p:txBody>
      </p:sp>
      <p:sp>
        <p:nvSpPr>
          <p:cNvPr id="13" name="Шестиугольник 12"/>
          <p:cNvSpPr/>
          <p:nvPr/>
        </p:nvSpPr>
        <p:spPr>
          <a:xfrm>
            <a:off x="5796136" y="3240404"/>
            <a:ext cx="2808312" cy="2592288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3473785" y="1924090"/>
            <a:ext cx="2808312" cy="2592288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Шестиугольник 14"/>
          <p:cNvSpPr/>
          <p:nvPr/>
        </p:nvSpPr>
        <p:spPr>
          <a:xfrm>
            <a:off x="5652120" y="152636"/>
            <a:ext cx="3384376" cy="2952328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487004" y="843970"/>
            <a:ext cx="37146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 от</a:t>
            </a:r>
          </a:p>
          <a:p>
            <a:pPr algn="ctr"/>
            <a:r>
              <a:rPr lang="ru-RU" sz="1600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физических </a:t>
            </a:r>
            <a:r>
              <a:rPr lang="ru-RU" sz="1600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юридических лиц, международных организаций и</a:t>
            </a:r>
          </a:p>
          <a:p>
            <a:pPr algn="ctr"/>
            <a:r>
              <a:rPr lang="ru-RU" sz="1600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правительств иностранных</a:t>
            </a:r>
          </a:p>
          <a:p>
            <a:pPr algn="ctr"/>
            <a:r>
              <a:rPr lang="ru-RU" sz="1600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государств, в том числе</a:t>
            </a:r>
          </a:p>
          <a:p>
            <a:pPr algn="ctr"/>
            <a:r>
              <a:rPr lang="ru-RU" sz="1600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добровольные пожертвования</a:t>
            </a:r>
            <a:endParaRPr lang="ru-RU" sz="1000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12160" y="3628189"/>
            <a:ext cx="23762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Субсидии</a:t>
            </a:r>
            <a:endParaRPr lang="ru-RU" sz="1600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предоставляются на условиях долевого</a:t>
            </a:r>
          </a:p>
          <a:p>
            <a:pPr algn="ctr"/>
            <a:r>
              <a:rPr lang="ru-RU" sz="1600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 финансирования </a:t>
            </a:r>
            <a:r>
              <a:rPr lang="ru-RU" sz="1600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расходов других</a:t>
            </a:r>
          </a:p>
          <a:p>
            <a:pPr algn="ctr"/>
            <a:r>
              <a:rPr lang="ru-RU" sz="1600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бюджетов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89809" y="2189182"/>
            <a:ext cx="23762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Субвенции</a:t>
            </a:r>
          </a:p>
          <a:p>
            <a:pPr algn="ctr"/>
            <a:r>
              <a:rPr lang="ru-RU" sz="1600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предоставляются на финансирование</a:t>
            </a:r>
          </a:p>
          <a:p>
            <a:pPr algn="ctr"/>
            <a:r>
              <a:rPr lang="ru-RU" sz="1600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"переданных" другим публично-правовым</a:t>
            </a:r>
          </a:p>
          <a:p>
            <a:pPr algn="ctr"/>
            <a:r>
              <a:rPr lang="ru-RU" sz="1600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образованиям полномочий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89" b="70000" l="3143" r="96286">
                        <a14:foregroundMark x1="17714" y1="52632" x2="16857" y2="27368"/>
                        <a14:foregroundMark x1="34857" y1="52632" x2="38857" y2="23684"/>
                        <a14:foregroundMark x1="51429" y1="22105" x2="44000" y2="12632"/>
                        <a14:foregroundMark x1="83714" y1="12632" x2="88000" y2="10526"/>
                        <a14:foregroundMark x1="90857" y1="13684" x2="86000" y2="8421"/>
                        <a14:foregroundMark x1="78857" y1="14211" x2="84857" y2="94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725144"/>
            <a:ext cx="5394342" cy="292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39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27984" y="332656"/>
            <a:ext cx="4176464" cy="165618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2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бюджета –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выплачиваемые 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 бюджета денежные средства, 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исключением 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средств, являющихся 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источниками финансирования 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дефицита бюджета.</a:t>
            </a:r>
            <a:endParaRPr lang="ru-RU" i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531050550"/>
              </p:ext>
            </p:extLst>
          </p:nvPr>
        </p:nvGraphicFramePr>
        <p:xfrm>
          <a:off x="899592" y="2644169"/>
          <a:ext cx="7464152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51520" y="2780928"/>
            <a:ext cx="519257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Виды </a:t>
            </a:r>
            <a:r>
              <a:rPr lang="ru-RU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расходов бюджета</a:t>
            </a:r>
            <a:endParaRPr lang="ru-RU" sz="3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6" b="97273" l="0" r="97273">
                        <a14:foregroundMark x1="31364" y1="89394" x2="33485" y2="88788"/>
                        <a14:foregroundMark x1="21364" y1="88788" x2="23788" y2="88788"/>
                        <a14:foregroundMark x1="39394" y1="78788" x2="40455" y2="78182"/>
                        <a14:foregroundMark x1="42424" y1="76364" x2="44848" y2="74545"/>
                        <a14:foregroundMark x1="45758" y1="87879" x2="48636" y2="86061"/>
                        <a14:foregroundMark x1="56515" y1="88485" x2="57879" y2="86364"/>
                        <a14:foregroundMark x1="83333" y1="79697" x2="86970" y2="80909"/>
                        <a14:foregroundMark x1="93636" y1="85455" x2="95455" y2="84848"/>
                        <a14:foregroundMark x1="91515" y1="57879" x2="90455" y2="54545"/>
                        <a14:foregroundMark x1="86061" y1="55152" x2="84394" y2="53030"/>
                        <a14:foregroundMark x1="91515" y1="53030" x2="90000" y2="52121"/>
                        <a14:foregroundMark x1="85758" y1="53636" x2="85455" y2="52121"/>
                        <a14:foregroundMark x1="36970" y1="70909" x2="36970" y2="67879"/>
                        <a14:backgroundMark x1="32424" y1="66364" x2="38485" y2="60303"/>
                        <a14:backgroundMark x1="72727" y1="46667" x2="80909" y2="44242"/>
                        <a14:backgroundMark x1="27273" y1="24545" x2="26061" y2="18182"/>
                        <a14:backgroundMark x1="23939" y1="50303" x2="23030" y2="45758"/>
                        <a14:backgroundMark x1="23333" y1="53939" x2="23788" y2="51818"/>
                        <a14:backgroundMark x1="21515" y1="35758" x2="20909" y2="33939"/>
                        <a14:backgroundMark x1="12424" y1="33636" x2="18030" y2="31515"/>
                        <a14:backgroundMark x1="13788" y1="40909" x2="14242" y2="16667"/>
                        <a14:backgroundMark x1="8636" y1="31515" x2="25909" y2="13030"/>
                        <a14:backgroundMark x1="69242" y1="45152" x2="73788" y2="47273"/>
                        <a14:backgroundMark x1="73485" y1="90606" x2="68182" y2="86970"/>
                        <a14:backgroundMark x1="66818" y1="86364" x2="64848" y2="77879"/>
                        <a14:backgroundMark x1="71515" y1="73333" x2="73788" y2="71212"/>
                        <a14:backgroundMark x1="51515" y1="37879" x2="52273" y2="36667"/>
                        <a14:backgroundMark x1="47727" y1="37576" x2="48333" y2="36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188640"/>
            <a:ext cx="5640170" cy="2820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1096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14" b="100000" l="120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192" y="3429000"/>
            <a:ext cx="3663584" cy="267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269" y="38198"/>
            <a:ext cx="858628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Что такое «расходы бюджета» ?</a:t>
            </a:r>
            <a:endParaRPr lang="ru-RU" sz="3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0815" y="931959"/>
            <a:ext cx="3078385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dirty="0">
                <a:ln w="11430"/>
                <a:blipFill>
                  <a:blip r:embed="rId4"/>
                  <a:tile tx="0" ty="0" sx="100000" sy="100000" flip="none" algn="tl"/>
                </a:blip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социальную</a:t>
            </a:r>
          </a:p>
          <a:p>
            <a:pPr algn="ctr"/>
            <a:r>
              <a:rPr lang="ru-RU" sz="2000" b="1" dirty="0">
                <a:ln w="11430"/>
                <a:blipFill>
                  <a:blip r:embed="rId4"/>
                  <a:tile tx="0" ty="0" sx="100000" sy="100000" flip="none" algn="tl"/>
                </a:blip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политику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71800" y="5839169"/>
            <a:ext cx="396044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dirty="0">
                <a:ln w="3175">
                  <a:noFill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физкультуру и</a:t>
            </a:r>
          </a:p>
          <a:p>
            <a:pPr algn="ctr"/>
            <a:r>
              <a:rPr lang="ru-RU" sz="2000" b="1" dirty="0">
                <a:ln w="3175">
                  <a:noFill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спорт, молодежную</a:t>
            </a:r>
          </a:p>
          <a:p>
            <a:pPr algn="ctr"/>
            <a:r>
              <a:rPr lang="ru-RU" sz="2000" b="1" dirty="0">
                <a:ln w="3175">
                  <a:noFill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политику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71800" y="574512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dirty="0">
                <a:ln w="11430">
                  <a:noFill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дороги и</a:t>
            </a:r>
          </a:p>
          <a:p>
            <a:pPr algn="ctr"/>
            <a:r>
              <a:rPr lang="ru-RU" sz="2000" b="1" dirty="0">
                <a:ln w="11430">
                  <a:noFill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ЖКХ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96236" y="4052968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dirty="0">
                <a:ln w="11430"/>
                <a:blipFill>
                  <a:blip r:embed="rId4"/>
                  <a:tile tx="0" ty="0" sx="100000" sy="100000" flip="none" algn="tl"/>
                </a:blip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образование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7745" y="3528743"/>
            <a:ext cx="2441748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dirty="0">
                <a:ln w="11430"/>
                <a:blipFill>
                  <a:blip r:embed="rId4"/>
                  <a:tile tx="0" ty="0" sx="100000" sy="100000" flip="none" algn="tl"/>
                </a:blip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здравоохранение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63357" y="1285902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dirty="0">
                <a:ln w="11430">
                  <a:noFill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культуру</a:t>
            </a:r>
          </a:p>
        </p:txBody>
      </p:sp>
      <p:sp>
        <p:nvSpPr>
          <p:cNvPr id="15" name="Овал 14"/>
          <p:cNvSpPr/>
          <p:nvPr/>
        </p:nvSpPr>
        <p:spPr>
          <a:xfrm>
            <a:off x="3347864" y="2549715"/>
            <a:ext cx="3104009" cy="999484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БЮДЖЕТА - </a:t>
            </a:r>
            <a:r>
              <a:rPr lang="ru-RU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выплачиваемые из бюджета денежные средства</a:t>
            </a:r>
            <a:endParaRPr lang="ru-RU" sz="1400" i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4000" r="96667">
                        <a14:foregroundMark x1="19333" y1="59333" x2="32667" y2="61667"/>
                        <a14:foregroundMark x1="24333" y1="42333" x2="28000" y2="41667"/>
                        <a14:foregroundMark x1="71000" y1="58000" x2="75333" y2="45667"/>
                        <a14:foregroundMark x1="82667" y1="56333" x2="74667" y2="51000"/>
                        <a14:foregroundMark x1="90667" y1="59333" x2="69667" y2="43000"/>
                        <a14:foregroundMark x1="88333" y1="59667" x2="66000" y2="56667"/>
                        <a14:foregroundMark x1="66000" y1="56667" x2="84333" y2="61000"/>
                        <a14:foregroundMark x1="94667" y1="60667" x2="63667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976" y="154004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8046" y1="43040" x2="17881" y2="37363"/>
                        <a14:foregroundMark x1="16556" y1="41941" x2="14901" y2="27656"/>
                        <a14:foregroundMark x1="13411" y1="32784" x2="14073" y2="26374"/>
                        <a14:foregroundMark x1="12583" y1="33516" x2="13742" y2="26557"/>
                        <a14:foregroundMark x1="17715" y1="45971" x2="15894" y2="41209"/>
                        <a14:foregroundMark x1="86093" y1="78388" x2="90894" y2="74359"/>
                        <a14:foregroundMark x1="28974" y1="88278" x2="35762" y2="91941"/>
                        <a14:foregroundMark x1="42881" y1="84982" x2="53974" y2="83516"/>
                        <a14:foregroundMark x1="28808" y1="26190" x2="31623" y2="17399"/>
                        <a14:foregroundMark x1="75166" y1="25458" x2="72185" y2="16667"/>
                        <a14:foregroundMark x1="38245" y1="19597" x2="52318" y2="2381"/>
                        <a14:foregroundMark x1="52318" y1="3297" x2="65894" y2="17766"/>
                        <a14:foregroundMark x1="62417" y1="17399" x2="74669" y2="15018"/>
                        <a14:foregroundMark x1="67881" y1="35531" x2="71358" y2="16850"/>
                        <a14:foregroundMark x1="34272" y1="38462" x2="30629" y2="18132"/>
                        <a14:foregroundMark x1="30298" y1="29304" x2="40397" y2="20879"/>
                        <a14:backgroundMark x1="32616" y1="30952" x2="32781" y2="26923"/>
                        <a14:backgroundMark x1="45695" y1="88278" x2="52649" y2="847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236" y="1582754"/>
            <a:ext cx="2599740" cy="2350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38636" y1="78800" x2="49409" y2="75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42" y="4052968"/>
            <a:ext cx="3662550" cy="332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5600" l="4200" r="96000">
                        <a14:foregroundMark x1="9600" y1="40400" x2="33000" y2="86200"/>
                        <a14:foregroundMark x1="48600" y1="86200" x2="80000" y2="55600"/>
                        <a14:foregroundMark x1="83800" y1="48800" x2="47600" y2="7600"/>
                        <a14:foregroundMark x1="13400" y1="47600" x2="52600" y2="11600"/>
                        <a14:foregroundMark x1="21400" y1="21800" x2="77000" y2="81000"/>
                        <a14:foregroundMark x1="32600" y1="83000" x2="83000" y2="41800"/>
                        <a14:foregroundMark x1="13400" y1="80800" x2="5800" y2="18800"/>
                        <a14:foregroundMark x1="6600" y1="35400" x2="54200" y2="1200"/>
                        <a14:foregroundMark x1="47600" y1="3200" x2="95000" y2="35400"/>
                        <a14:foregroundMark x1="28600" y1="63800" x2="24600" y2="45800"/>
                        <a14:foregroundMark x1="56000" y1="46600" x2="63200" y2="40000"/>
                        <a14:foregroundMark x1="56600" y1="28200" x2="43200" y2="23400"/>
                        <a14:foregroundMark x1="40800" y1="59400" x2="37000" y2="57000"/>
                        <a14:backgroundMark x1="10000" y1="71200" x2="20200" y2="84400"/>
                        <a14:backgroundMark x1="5800" y1="61800" x2="21800" y2="86400"/>
                        <a14:backgroundMark x1="5600" y1="38800" x2="16400" y2="11400"/>
                        <a14:backgroundMark x1="51000" y1="1800" x2="64200" y2="3800"/>
                        <a14:backgroundMark x1="94600" y1="21800" x2="93600" y2="34600"/>
                        <a14:backgroundMark x1="5800" y1="30000" x2="9000" y2="21800"/>
                        <a14:backgroundMark x1="5800" y1="20400" x2="7200" y2="27600"/>
                        <a14:backgroundMark x1="7600" y1="31200" x2="6200" y2="2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54139"/>
            <a:ext cx="1949202" cy="194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3620" y1="34944" x2="12664" y2="33457"/>
                        <a14:foregroundMark x1="22461" y1="49195" x2="21983" y2="47088"/>
                        <a14:foregroundMark x1="45998" y1="28253" x2="45998" y2="23668"/>
                        <a14:foregroundMark x1="70012" y1="47212" x2="68817" y2="41884"/>
                        <a14:foregroundMark x1="35006" y1="14002" x2="35364" y2="13259"/>
                        <a14:foregroundMark x1="46356" y1="10905" x2="44444" y2="7931"/>
                        <a14:foregroundMark x1="2628" y1="42627" x2="5137" y2="21933"/>
                        <a14:foregroundMark x1="12067" y1="54399" x2="12425" y2="47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89" y="1602534"/>
            <a:ext cx="2364916" cy="2280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3678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732239" y="5875531"/>
            <a:ext cx="24139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С уважением, </a:t>
            </a:r>
          </a:p>
          <a:p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Глава Большесельского </a:t>
            </a:r>
          </a:p>
          <a:p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муниципального района </a:t>
            </a:r>
          </a:p>
          <a:p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Лубенин Владимир Алексеевич</a:t>
            </a:r>
          </a:p>
        </p:txBody>
      </p:sp>
      <p:sp>
        <p:nvSpPr>
          <p:cNvPr id="11" name="Прямоугольник 10"/>
          <p:cNvSpPr>
            <a:spLocks noChangeAspect="1"/>
          </p:cNvSpPr>
          <p:nvPr/>
        </p:nvSpPr>
        <p:spPr>
          <a:xfrm>
            <a:off x="29777" y="188640"/>
            <a:ext cx="8862703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Уважаемые жители Больше сельского муниципального района</a:t>
            </a:r>
          </a:p>
          <a:p>
            <a:pPr marL="1793875" indent="354013"/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  <a:p>
            <a:pPr marL="1793875" indent="354013"/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Обеспечение достойных условий жизни в стране — смысл деятельности современного демократического государства. В сфере его прямой ответственности — удовлетворение потребностей граждан в медицинской помощи, образовании, качественном и доступном жилье, культурном и духовном развитии, получении информации. Государство гарантирует безусловное выполнение всех законодательно установленных социальных гарантий, в том числе пенсионного и социального обеспечения, социальной защиты граждан, нуждающихся в государственной помощи, а также поддержку молодых семей.</a:t>
            </a:r>
          </a:p>
          <a:p>
            <a:pPr marL="1793875" indent="354013"/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Для выполнения своих задач государству необходим бюджет, который формируется за счет сбора налогов и других платежей. Фактически на эти средства общество «приобретает» у государства общественные блага — образование, здравоохранение, социальное обеспечение, гарантии безопасности и правопорядка, защиту общественных интересов, гражданских прав и свобод. С этой точки зрения весь бюджет государства можно назвать бюджетом для граждан.</a:t>
            </a:r>
          </a:p>
          <a:p>
            <a:pPr marL="1438275" indent="355600" algn="just"/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Одной из важнейших задач бюджетной политики района является обеспечение прозрачности и открытости бюджетного процесса. </a:t>
            </a:r>
            <a:endParaRPr lang="ru-RU" sz="1200" i="1" dirty="0" smtClean="0">
              <a:latin typeface="Times New Roman" pitchFamily="18" charset="0"/>
              <a:cs typeface="Times New Roman" pitchFamily="18" charset="0"/>
            </a:endParaRPr>
          </a:p>
          <a:p>
            <a:pPr marL="355600" indent="363538" algn="just"/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Уже 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сегодня информация обо всех стадиях бюджетного процесса, о плановых показателях районного бюджета и его исполнении доступна для всех заинтересованных пользователей и размещается на официальном сайте администрации Большесельского муниципального района в сети Интернет.</a:t>
            </a:r>
          </a:p>
          <a:p>
            <a:pPr marL="355600" indent="363538" algn="just"/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Для привлечения большего количества граждан района к участию в обсуждении вопросов формирования районного бюджета и его исполнения разработана презентация «(Бюджет для граждан». Она познакомит вас с положениями основного финансового документа Большесельского муниципального района - районного бюджета на 2017год и плановый период 2018 и 2019 годов.</a:t>
            </a:r>
          </a:p>
          <a:p>
            <a:pPr marL="355600" indent="363538" algn="just"/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Представленная информация в доступной и понятной форме рассказывает о бюджетной системе и основных показателях районного бюджета. Презентация предназначена для широкого круга пользователей и будет интересна и полезна как студентам, педагогам, врачам, молодым семьям, так и муниципальным служащим, пенсионерам и другим категориям населения. Граждане - и как налогоплательщики, и как потребители общественных благ - должны быть уверены в том, что передаваемые ими в распоряжение государства средства используются прозрачно и эффективно, приносят конкретные результаты как для общества в целом, так и для каждой семьи, для каждого человека.</a:t>
            </a:r>
          </a:p>
          <a:p>
            <a:pPr marL="355600" indent="363538" algn="just"/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Мы надеемся на получение обратной связи от граждан, 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которым 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интересны современные проблемы муниципальных 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финансов 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в муниципальном районе.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C:\Users\TSIGAN~1.FIN\AppData\Local\Temp\FineReader10\media\image2.jpe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1610361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52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8206" y="188640"/>
            <a:ext cx="89675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Отраслевая структура расходов бюджетов</a:t>
            </a:r>
            <a:endParaRPr lang="ru-RU" sz="3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63520" y="764704"/>
            <a:ext cx="27192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(статья 21 БК РФ)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908097231"/>
              </p:ext>
            </p:extLst>
          </p:nvPr>
        </p:nvGraphicFramePr>
        <p:xfrm>
          <a:off x="0" y="778446"/>
          <a:ext cx="4355976" cy="4722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172043303"/>
              </p:ext>
            </p:extLst>
          </p:nvPr>
        </p:nvGraphicFramePr>
        <p:xfrm>
          <a:off x="4211960" y="1700808"/>
          <a:ext cx="4355976" cy="4722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29" b="98571" l="187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805411"/>
            <a:ext cx="3480821" cy="3045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2056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70645" y="188640"/>
            <a:ext cx="784272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Основные характеристики бюджета </a:t>
            </a:r>
          </a:p>
          <a:p>
            <a:pPr algn="ctr"/>
            <a:r>
              <a:rPr lang="ru-RU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Большесельского района</a:t>
            </a:r>
            <a:endParaRPr lang="ru-RU" sz="3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185448471"/>
              </p:ext>
            </p:extLst>
          </p:nvPr>
        </p:nvGraphicFramePr>
        <p:xfrm>
          <a:off x="1315642" y="1417569"/>
          <a:ext cx="6552728" cy="4344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295602"/>
              </p:ext>
            </p:extLst>
          </p:nvPr>
        </p:nvGraphicFramePr>
        <p:xfrm>
          <a:off x="2339752" y="4869160"/>
          <a:ext cx="4320480" cy="9144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324018"/>
                <a:gridCol w="1393703"/>
                <a:gridCol w="1602759"/>
              </a:tblGrid>
              <a:tr h="18025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416509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356719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289586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9329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416509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356719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289586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9329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5135" y1="39143" x2="47838" y2="32000"/>
                        <a14:foregroundMark x1="54865" y1="25143" x2="59459" y2="21143"/>
                        <a14:foregroundMark x1="46486" y1="14571" x2="44054" y2="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7106" y="3933056"/>
            <a:ext cx="3701066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3372" y1="20202" x2="27907" y2="20539"/>
                        <a14:foregroundMark x1="35465" y1="19192" x2="62209" y2="19192"/>
                        <a14:foregroundMark x1="51163" y1="15488" x2="47674" y2="1684"/>
                        <a14:foregroundMark x1="68605" y1="16162" x2="68605" y2="3704"/>
                        <a14:foregroundMark x1="74419" y1="22222" x2="87209" y2="9091"/>
                        <a14:foregroundMark x1="64535" y1="24916" x2="17442" y2="18855"/>
                        <a14:foregroundMark x1="29070" y1="23906" x2="20930" y2="18182"/>
                        <a14:foregroundMark x1="18605" y1="24916" x2="38953" y2="24916"/>
                        <a14:foregroundMark x1="5814" y1="8754" x2="20930" y2="23232"/>
                        <a14:foregroundMark x1="23256" y1="3030" x2="30814" y2="17172"/>
                        <a14:foregroundMark x1="19767" y1="7407" x2="26163" y2="16162"/>
                        <a14:foregroundMark x1="27326" y1="6397" x2="34302" y2="14815"/>
                        <a14:foregroundMark x1="38372" y1="17172" x2="46512" y2="5051"/>
                        <a14:foregroundMark x1="40116" y1="5724" x2="44186" y2="4040"/>
                        <a14:foregroundMark x1="56977" y1="16162" x2="68023" y2="7071"/>
                        <a14:foregroundMark x1="65116" y1="5051" x2="68605" y2="6734"/>
                        <a14:foregroundMark x1="9302" y1="11111" x2="4070" y2="7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700808"/>
            <a:ext cx="163830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9054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159591344"/>
              </p:ext>
            </p:extLst>
          </p:nvPr>
        </p:nvGraphicFramePr>
        <p:xfrm>
          <a:off x="0" y="1388969"/>
          <a:ext cx="8631314" cy="5209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8643343"/>
              </p:ext>
            </p:extLst>
          </p:nvPr>
        </p:nvGraphicFramePr>
        <p:xfrm>
          <a:off x="2411760" y="4509120"/>
          <a:ext cx="5472609" cy="14406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26114"/>
                <a:gridCol w="957707"/>
                <a:gridCol w="889299"/>
                <a:gridCol w="1087320"/>
                <a:gridCol w="1512169"/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Факт 2015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Факт 2016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 2017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Прогноз 2018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Прогноз 2019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24380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25158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26395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28045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29502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3522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4686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1592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1631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1662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6053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420278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407006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388522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327043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258422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73195" y="188640"/>
            <a:ext cx="843763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Динамика и структура дохода бюджета </a:t>
            </a:r>
          </a:p>
          <a:p>
            <a:pPr algn="ctr"/>
            <a:r>
              <a:rPr lang="ru-RU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Большесельского района</a:t>
            </a:r>
            <a:endParaRPr lang="ru-RU" sz="3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5375" y1="73333" x2="26250" y2="63000"/>
                        <a14:foregroundMark x1="58000" y1="25333" x2="55500" y2="19167"/>
                        <a14:foregroundMark x1="58625" y1="17500" x2="56250" y2="16500"/>
                        <a14:foregroundMark x1="59500" y1="66333" x2="58125" y2="34167"/>
                        <a14:foregroundMark x1="54000" y1="53167" x2="56250" y2="35833"/>
                        <a14:foregroundMark x1="54125" y1="20333" x2="53750" y2="18000"/>
                        <a14:foregroundMark x1="54875" y1="17833" x2="55000" y2="16500"/>
                        <a14:backgroundMark x1="56000" y1="69000" x2="55875" y2="63833"/>
                        <a14:backgroundMark x1="61000" y1="47000" x2="61125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365104"/>
            <a:ext cx="3820416" cy="2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63956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art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200" l="0" r="97400">
                        <a14:foregroundMark x1="44400" y1="35400" x2="49600" y2="30600"/>
                        <a14:foregroundMark x1="52800" y1="20400" x2="51000" y2="15400"/>
                        <a14:foregroundMark x1="52800" y1="39600" x2="56000" y2="45400"/>
                        <a14:foregroundMark x1="50600" y1="65000" x2="50600" y2="53000"/>
                        <a14:foregroundMark x1="85400" y1="84400" x2="91800" y2="85400"/>
                        <a14:backgroundMark x1="44600" y1="62400" x2="49200" y2="49400"/>
                        <a14:backgroundMark x1="62800" y1="56400" x2="56200" y2="32400"/>
                        <a14:backgroundMark x1="3600" y1="80200" x2="8000" y2="93800"/>
                        <a14:backgroundMark x1="3600" y1="92200" x2="65000" y2="92200"/>
                        <a14:backgroundMark x1="64400" y1="14600" x2="36400" y2="3600"/>
                        <a14:backgroundMark x1="82800" y1="89000" x2="95000" y2="898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9952" y="1772816"/>
            <a:ext cx="5184576" cy="532859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82852" y="188640"/>
            <a:ext cx="661835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Структура налоговых и неналоговых доходов </a:t>
            </a:r>
          </a:p>
          <a:p>
            <a:pPr algn="ctr"/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районного бюджета в 2017 году (план в %)</a:t>
            </a:r>
            <a:endParaRPr lang="ru-RU" sz="2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395770543"/>
              </p:ext>
            </p:extLst>
          </p:nvPr>
        </p:nvGraphicFramePr>
        <p:xfrm>
          <a:off x="395536" y="1124744"/>
          <a:ext cx="8352928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713082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3147" y="188640"/>
            <a:ext cx="609775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</a:p>
          <a:p>
            <a:pPr algn="ctr"/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районного бюджета в 2017 году (план в %)</a:t>
            </a:r>
            <a:endParaRPr lang="ru-RU" sz="2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hart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200" l="0" r="97400">
                        <a14:foregroundMark x1="44400" y1="35400" x2="49600" y2="30600"/>
                        <a14:foregroundMark x1="52800" y1="20400" x2="51000" y2="15400"/>
                        <a14:foregroundMark x1="52800" y1="39600" x2="56000" y2="45400"/>
                        <a14:foregroundMark x1="50600" y1="65000" x2="50600" y2="53000"/>
                        <a14:foregroundMark x1="85400" y1="84400" x2="91800" y2="85400"/>
                        <a14:backgroundMark x1="44600" y1="62400" x2="49200" y2="49400"/>
                        <a14:backgroundMark x1="62800" y1="56400" x2="56200" y2="32400"/>
                        <a14:backgroundMark x1="3600" y1="80200" x2="8000" y2="93800"/>
                        <a14:backgroundMark x1="3600" y1="92200" x2="65000" y2="92200"/>
                        <a14:backgroundMark x1="64400" y1="14600" x2="36400" y2="3600"/>
                        <a14:backgroundMark x1="82800" y1="89000" x2="95000" y2="898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9952" y="1772816"/>
            <a:ext cx="5184576" cy="5328592"/>
          </a:xfrm>
          <a:prstGeom prst="rect">
            <a:avLst/>
          </a:prstGeom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978664692"/>
              </p:ext>
            </p:extLst>
          </p:nvPr>
        </p:nvGraphicFramePr>
        <p:xfrm>
          <a:off x="179512" y="1340768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630662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87947" y="188640"/>
            <a:ext cx="660815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Мероприятия по повышению</a:t>
            </a:r>
          </a:p>
          <a:p>
            <a:pPr algn="ctr"/>
            <a:r>
              <a:rPr lang="ru-RU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налоговых доходов районного бюджета</a:t>
            </a:r>
            <a:endParaRPr lang="ru-RU" sz="28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376321750"/>
              </p:ext>
            </p:extLst>
          </p:nvPr>
        </p:nvGraphicFramePr>
        <p:xfrm>
          <a:off x="2132931" y="1238747"/>
          <a:ext cx="6984776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49" b="90000" l="3066" r="899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7" y="4555244"/>
            <a:ext cx="4125501" cy="230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0829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2017-2019\Бюджет для граждан\130934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159" y="85816"/>
            <a:ext cx="2492482" cy="249248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0820" y="110910"/>
            <a:ext cx="6785436" cy="897201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 2014 года бюджет Большесельского муниципального района по расходам формируется и исполняется 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по программам </a:t>
            </a:r>
            <a:r>
              <a:rPr lang="ru-RU" sz="1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 соответствии с Бюджетным кодексом Российской Федерации.  </a:t>
            </a:r>
            <a:endParaRPr lang="ru-RU" sz="1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1027" name="Picture 3" descr="C:\Users\User\Desktop\Woman &amp; Calculato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8189">
            <a:off x="193934" y="5110065"/>
            <a:ext cx="2647472" cy="157775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0820" y="1196751"/>
            <a:ext cx="5688632" cy="170407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 smtClean="0">
                <a:ln w="18415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увязанный по ресурсам,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исполнителям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срокам осуществления комплекс мероприятий, направленный на достижение целей и наиболее эффективное решение задач социально-экономического развития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Большесельского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района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16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935136" y="5920620"/>
            <a:ext cx="6197951" cy="69269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муниципальные программы размещены на официальном сайте Администрации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Большесельского 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муниципального района 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большесельский-район.рф/</a:t>
            </a:r>
            <a:r>
              <a:rPr lang="en-US" sz="1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documents/605.html</a:t>
            </a:r>
            <a:endParaRPr lang="ru-RU" sz="1400" b="1" u="sng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676" y="3228544"/>
            <a:ext cx="2440240" cy="231913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Является </a:t>
            </a:r>
            <a:r>
              <a:rPr lang="ru-RU" sz="1400" b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главным </a:t>
            </a:r>
            <a:r>
              <a:rPr lang="ru-RU" sz="1400" b="1" u="sng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инструментом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который должен обеспечить повышение результативности и эффективности бюджетных расходов, ориентированности на достижение целей муниципальной 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политики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Стрелка вправо 7"/>
          <p:cNvSpPr/>
          <p:nvPr/>
        </p:nvSpPr>
        <p:spPr>
          <a:xfrm rot="10017232">
            <a:off x="5765216" y="1453143"/>
            <a:ext cx="1128225" cy="484632"/>
          </a:xfrm>
          <a:prstGeom prst="rightArrow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трелка вниз 8"/>
          <p:cNvSpPr/>
          <p:nvPr/>
        </p:nvSpPr>
        <p:spPr>
          <a:xfrm>
            <a:off x="968302" y="2814447"/>
            <a:ext cx="484632" cy="414097"/>
          </a:xfrm>
          <a:prstGeom prst="downArrow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799962" y="2388660"/>
            <a:ext cx="1296144" cy="526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720725" algn="l"/>
              </a:tabLst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3424348"/>
              </p:ext>
            </p:extLst>
          </p:nvPr>
        </p:nvGraphicFramePr>
        <p:xfrm>
          <a:off x="3059832" y="3003273"/>
          <a:ext cx="5616624" cy="2769679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872208"/>
                <a:gridCol w="792088"/>
                <a:gridCol w="936104"/>
                <a:gridCol w="936104"/>
                <a:gridCol w="1080120"/>
              </a:tblGrid>
              <a:tr h="4254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Показатели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Отчет </a:t>
                      </a:r>
                      <a:r>
                        <a:rPr lang="ru-RU" sz="1200" u="none" strike="noStrike" dirty="0" smtClean="0">
                          <a:effectLst/>
                        </a:rPr>
                        <a:t>2016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План 2017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План 2018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План 2019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5281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Программные расходы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</a:rPr>
                        <a:t>336870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</a:rPr>
                        <a:t>344938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</a:rPr>
                        <a:t>301403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</a:rPr>
                        <a:t>268890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</a:tr>
              <a:tr h="3887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Непрограммные расходы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</a:rPr>
                        <a:t>30061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</a:rPr>
                        <a:t>28387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</a:rPr>
                        <a:t>25502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</a:rPr>
                        <a:t>11156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</a:tr>
              <a:tr h="6161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Транзитные средства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</a:rPr>
                        <a:t>69698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</a:rPr>
                        <a:t>43184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</a:rPr>
                        <a:t>29815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</a:rPr>
                        <a:t>9540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</a:tr>
              <a:tr h="6161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Условно-утвержденные расходы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</a:rPr>
                        <a:t>2550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</a:rPr>
                        <a:t>3650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</a:tr>
              <a:tr h="19497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ИТОГО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</a:rPr>
                        <a:t>436629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</a:rPr>
                        <a:t>416509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</a:rPr>
                        <a:t>356719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</a:rPr>
                        <a:t>289586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730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62972" y="188640"/>
            <a:ext cx="745813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Структура расходов районного бюджета на 2017 год </a:t>
            </a:r>
          </a:p>
          <a:p>
            <a:pPr algn="ctr"/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в разрезе муниципальных программ</a:t>
            </a:r>
            <a:endParaRPr lang="ru-RU" sz="2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799401964"/>
              </p:ext>
            </p:extLst>
          </p:nvPr>
        </p:nvGraphicFramePr>
        <p:xfrm>
          <a:off x="20038" y="1019637"/>
          <a:ext cx="9144000" cy="5838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97937"/>
              </p:ext>
            </p:extLst>
          </p:nvPr>
        </p:nvGraphicFramePr>
        <p:xfrm>
          <a:off x="6693172" y="1196748"/>
          <a:ext cx="1983284" cy="543574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149462"/>
                <a:gridCol w="833822"/>
              </a:tblGrid>
              <a:tr h="576068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160998 т. руб.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46,7%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5576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6242 </a:t>
                      </a:r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т. руб.</a:t>
                      </a:r>
                      <a:endParaRPr lang="ru-RU" sz="11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1,8%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5224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103035 </a:t>
                      </a:r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т. руб.</a:t>
                      </a:r>
                      <a:endParaRPr lang="ru-RU" sz="11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29,9%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4689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3652 </a:t>
                      </a:r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т. руб.</a:t>
                      </a:r>
                      <a:endParaRPr lang="ru-RU" sz="11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1,1%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5576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19827 </a:t>
                      </a:r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т. руб.</a:t>
                      </a:r>
                      <a:endParaRPr lang="ru-RU" sz="11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5,7%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5576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32470 </a:t>
                      </a:r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т. руб.</a:t>
                      </a:r>
                      <a:endParaRPr lang="ru-RU" sz="11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9,4%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280 </a:t>
                      </a:r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т. руб.</a:t>
                      </a:r>
                      <a:endParaRPr lang="ru-RU" sz="11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0,1%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1130 </a:t>
                      </a:r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т. руб.</a:t>
                      </a:r>
                      <a:endParaRPr lang="ru-RU" sz="11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0,3%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5576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14900 </a:t>
                      </a:r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т. руб.</a:t>
                      </a:r>
                      <a:endParaRPr lang="ru-RU" sz="11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4,3%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5576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2404 </a:t>
                      </a:r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т. руб.</a:t>
                      </a:r>
                      <a:endParaRPr lang="ru-RU" sz="11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0,7%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70815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794352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7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Распределение расходов бюджета района по муниципальным программам в </a:t>
            </a:r>
            <a:r>
              <a:rPr lang="ru-RU" sz="27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2016-2019 годах</a:t>
            </a:r>
            <a:endParaRPr lang="ru-RU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028384" y="763598"/>
            <a:ext cx="1296144" cy="526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720725" algn="l"/>
              </a:tabLs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6802943"/>
              </p:ext>
            </p:extLst>
          </p:nvPr>
        </p:nvGraphicFramePr>
        <p:xfrm>
          <a:off x="323528" y="1196752"/>
          <a:ext cx="8712968" cy="489643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3816424"/>
                <a:gridCol w="1152128"/>
                <a:gridCol w="1296144"/>
                <a:gridCol w="1224136"/>
                <a:gridCol w="1224136"/>
              </a:tblGrid>
              <a:tr h="24374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lang="ru-RU" sz="1200" b="1" i="1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 </a:t>
                      </a:r>
                      <a:r>
                        <a:rPr lang="ru-RU" sz="12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</a:t>
                      </a:r>
                      <a:r>
                        <a:rPr lang="ru-RU" sz="12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</a:t>
                      </a:r>
                      <a:endParaRPr lang="ru-RU" sz="1200" b="1" i="1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2017</a:t>
                      </a:r>
                      <a:endParaRPr lang="ru-RU" sz="1200" b="1" i="1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2018</a:t>
                      </a:r>
                      <a:endParaRPr lang="ru-RU" sz="1200" b="1" i="1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2019</a:t>
                      </a:r>
                      <a:endParaRPr lang="ru-RU" sz="1200" b="1" i="1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</a:tr>
              <a:tr h="46621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 программа "Развитие образования и молодежная политика в Большесельском муниципальном районе"</a:t>
                      </a:r>
                      <a:endParaRPr lang="ru-RU" sz="1200" b="1" i="1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166463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160998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154391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132542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42222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 программа "Социальная поддержка населения </a:t>
                      </a:r>
                      <a:r>
                        <a:rPr lang="ru-RU" sz="120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Большесельского</a:t>
                      </a:r>
                      <a:r>
                        <a:rPr lang="ru-RU" sz="12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муниципального района"</a:t>
                      </a:r>
                      <a:endParaRPr lang="ru-RU" sz="1200" b="1" i="1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112555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103035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102602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101651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целевая программа "Доступная среда в Большесельском муниципальном районе"</a:t>
                      </a:r>
                      <a:endParaRPr lang="ru-RU" sz="1200" b="1" i="1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77684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"Обеспечение общественного порядка и противодействие преступности на территории в Большесельском  муниципальном районе"</a:t>
                      </a:r>
                      <a:endParaRPr lang="ru-RU" sz="1200" b="1" i="1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217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74594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"Защита населения и территории </a:t>
                      </a:r>
                      <a:r>
                        <a:rPr lang="ru-RU" sz="120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Большесельского</a:t>
                      </a:r>
                      <a:r>
                        <a:rPr lang="ru-RU" sz="12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муниципального района  от чрезвычайных  ситуаций, обеспечение пожарной безопасности  и безопасности людей на водных объектах"</a:t>
                      </a:r>
                      <a:endParaRPr lang="ru-RU" sz="1200" b="1" i="1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1144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1130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920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710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58824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"Развитие культуры и туризма в Большесельском  муниципальном районе"</a:t>
                      </a:r>
                      <a:endParaRPr lang="ru-RU" sz="1200" b="1" i="1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23552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14900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13550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6550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57606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  программа "Развитие физической культуры и спорта в Большесельском муниципальном районе "</a:t>
                      </a:r>
                      <a:endParaRPr lang="ru-RU" sz="1200" b="1" i="1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604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604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604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604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60991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 программа "Обеспечение качественными коммунальными услугами населения </a:t>
                      </a:r>
                      <a:r>
                        <a:rPr lang="ru-RU" sz="120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Большесельского</a:t>
                      </a:r>
                      <a:r>
                        <a:rPr lang="ru-RU" sz="12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муниципального района"</a:t>
                      </a:r>
                      <a:endParaRPr lang="ru-RU" sz="1200" b="1" i="1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12546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32470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42914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629557"/>
              </p:ext>
            </p:extLst>
          </p:nvPr>
        </p:nvGraphicFramePr>
        <p:xfrm>
          <a:off x="395536" y="188640"/>
          <a:ext cx="8424936" cy="6023349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3816424"/>
                <a:gridCol w="1080120"/>
                <a:gridCol w="1152128"/>
                <a:gridCol w="1080120"/>
                <a:gridCol w="1296144"/>
              </a:tblGrid>
              <a:tr h="8640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"Экономическое развитие и инновационная экономика в Большесельском муниципальном районе"</a:t>
                      </a:r>
                      <a:endParaRPr lang="ru-RU" sz="1200" b="1" i="1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729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6480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"Эффективная власть в Большесельском муниципальном районе "</a:t>
                      </a:r>
                      <a:endParaRPr lang="ru-RU" sz="1200" b="1" i="1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5584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6242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3520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2560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72008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"Информационное общество в Большесельском муниципальном районе"</a:t>
                      </a:r>
                      <a:endParaRPr lang="ru-RU" sz="1200" b="1" i="1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1600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1300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7920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 программа "Развитие дорожного хозяйства и транспорта в Большесельском муниципальном районе"</a:t>
                      </a:r>
                      <a:endParaRPr lang="ru-RU" sz="1200" b="1" i="1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8258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19827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24343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23344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72008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"Развитие сельского хозяйства в Большесельском муниципальном районе"</a:t>
                      </a:r>
                      <a:endParaRPr lang="ru-RU" sz="1200" b="1" i="1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680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280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113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6409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 программа "Энергоэффективность в Большесельском муниципальном районе"</a:t>
                      </a:r>
                      <a:endParaRPr lang="ru-RU" sz="1200" b="1" i="1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1772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71216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 программа  "Создание условий для эффективного управления  муниципальными финансами в Большесельском муниципальном районе"</a:t>
                      </a:r>
                      <a:endParaRPr lang="ru-RU" sz="1200" b="1" i="1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910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3652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710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510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71216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«Обеспечение доступным и комфортным жильем населения </a:t>
                      </a:r>
                      <a:r>
                        <a:rPr lang="ru-RU" sz="1200" u="none" strike="noStrike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Большесельского</a:t>
                      </a:r>
                      <a:r>
                        <a:rPr lang="ru-RU" sz="12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муниципального района»</a:t>
                      </a:r>
                      <a:endParaRPr lang="ru-RU" sz="1200" b="1" i="1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243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21365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по программным расходам</a:t>
                      </a:r>
                      <a:endParaRPr lang="ru-RU" sz="1200" b="1" i="1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336870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344938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301403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268890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79222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Картинки по запросу бюджет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167" r="9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4221088"/>
            <a:ext cx="2960105" cy="205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143000" y="2312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925791"/>
              </p:ext>
            </p:extLst>
          </p:nvPr>
        </p:nvGraphicFramePr>
        <p:xfrm>
          <a:off x="2267744" y="260648"/>
          <a:ext cx="4752528" cy="609600"/>
        </p:xfrm>
        <a:graphic>
          <a:graphicData uri="http://schemas.openxmlformats.org/drawingml/2006/table">
            <a:tbl>
              <a:tblPr/>
              <a:tblGrid>
                <a:gridCol w="4752528"/>
              </a:tblGrid>
              <a:tr h="314325">
                <a:tc>
                  <a:txBody>
                    <a:bodyPr/>
                    <a:lstStyle/>
                    <a:p>
                      <a:pPr marL="63500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0" u="none" strike="noStrike" cap="none" spc="0" dirty="0">
                          <a:ln w="10541" cmpd="sng">
                            <a:solidFill>
                              <a:srgbClr val="7D7D7D">
                                <a:tint val="100000"/>
                                <a:shade val="100000"/>
                                <a:satMod val="110000"/>
                              </a:srgb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rgbClr val="FFFFFF">
                                  <a:tint val="40000"/>
                                  <a:satMod val="250000"/>
                                </a:srgbClr>
                              </a:gs>
                              <a:gs pos="9000">
                                <a:srgbClr val="FFFFFF">
                                  <a:tint val="52000"/>
                                  <a:satMod val="300000"/>
                                </a:srgbClr>
                              </a:gs>
                              <a:gs pos="50000">
                                <a:srgbClr val="FFFFFF">
                                  <a:shade val="20000"/>
                                  <a:satMod val="300000"/>
                                </a:srgbClr>
                              </a:gs>
                              <a:gs pos="79000">
                                <a:srgbClr val="FFFFFF">
                                  <a:tint val="52000"/>
                                  <a:satMod val="300000"/>
                                </a:srgbClr>
                              </a:gs>
                              <a:gs pos="100000">
                                <a:srgbClr val="FFFFFF">
                                  <a:tint val="40000"/>
                                  <a:satMod val="250000"/>
                                </a:srgbClr>
                              </a:gs>
                            </a:gsLst>
                            <a:lin ang="5400000"/>
                          </a:gradFill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Что такое «Бюджет для граждан»?</a:t>
                      </a:r>
                      <a:endParaRPr lang="ru-RU" sz="1200" b="1" cap="none" spc="0" dirty="0">
                        <a:ln w="10541" cmpd="sng">
                          <a:solidFill>
                            <a:srgbClr val="7D7D7D">
                              <a:tint val="100000"/>
                              <a:shade val="100000"/>
                              <a:satMod val="110000"/>
                            </a:srgb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rgbClr val="FFFFFF">
                                <a:tint val="40000"/>
                                <a:satMod val="250000"/>
                              </a:srgbClr>
                            </a:gs>
                            <a:gs pos="9000">
                              <a:srgbClr val="FFFFFF">
                                <a:tint val="52000"/>
                                <a:satMod val="300000"/>
                              </a:srgbClr>
                            </a:gs>
                            <a:gs pos="50000">
                              <a:srgbClr val="FFFFFF">
                                <a:shade val="20000"/>
                                <a:satMod val="300000"/>
                              </a:srgbClr>
                            </a:gs>
                            <a:gs pos="79000">
                              <a:srgbClr val="FFFFFF">
                                <a:tint val="52000"/>
                                <a:satMod val="300000"/>
                              </a:srgbClr>
                            </a:gs>
                            <a:gs pos="100000">
                              <a:srgbClr val="FFFFFF">
                                <a:tint val="40000"/>
                                <a:satMod val="250000"/>
                              </a:srgbClr>
                            </a:gs>
                          </a:gsLst>
                          <a:lin ang="5400000"/>
                        </a:gradFill>
                        <a:effectLst/>
                        <a:latin typeface="Arial Unicode MS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143000" y="2312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26581" y="1320191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/>
            <a:r>
              <a:rPr lang="ru-RU" b="1" dirty="0"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27578" y="2564904"/>
            <a:ext cx="77048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/>
            <a:r>
              <a:rPr lang="ru-RU" b="1" dirty="0">
                <a:latin typeface="Times New Roman" pitchFamily="18" charset="0"/>
                <a:cs typeface="Times New Roman" pitchFamily="18" charset="0"/>
              </a:rPr>
              <a:t>Бюджет для граждан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документ, содержащий основные положения проекта закона о бюджете и отчета о его исполнении в доступной и понятной форме, разрабатываемый в целях ознакомления граждан с основными целями, задачами и приоритетными направлениями бюджетной политики, обоснованиями бюджетных расходов, планируемыми и достигнутыми результатами использования бюджетных ассигнований</a:t>
            </a:r>
          </a:p>
        </p:txBody>
      </p:sp>
    </p:spTree>
    <p:extLst>
      <p:ext uri="{BB962C8B-B14F-4D97-AF65-F5344CB8AC3E}">
        <p14:creationId xmlns:p14="http://schemas.microsoft.com/office/powerpoint/2010/main" val="18624106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5657" y1="47244" x2="17172" y2="22047"/>
                        <a14:foregroundMark x1="9091" y1="83071" x2="16162" y2="44488"/>
                        <a14:foregroundMark x1="19697" y1="75591" x2="5556" y2="57087"/>
                        <a14:foregroundMark x1="12626" y1="79921" x2="5051" y2="65748"/>
                        <a14:foregroundMark x1="6061" y1="77559" x2="11616" y2="75591"/>
                        <a14:foregroundMark x1="57576" y1="72047" x2="78788" y2="89764"/>
                        <a14:foregroundMark x1="61616" y1="45669" x2="38889" y2="31496"/>
                        <a14:foregroundMark x1="67172" y1="41339" x2="50000" y2="232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32656"/>
            <a:ext cx="1514371" cy="194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вальная выноска 4"/>
          <p:cNvSpPr/>
          <p:nvPr/>
        </p:nvSpPr>
        <p:spPr>
          <a:xfrm flipH="1">
            <a:off x="179511" y="908720"/>
            <a:ext cx="3101563" cy="2088232"/>
          </a:xfrm>
          <a:prstGeom prst="wedgeEllipseCallout">
            <a:avLst>
              <a:gd name="adj1" fmla="val -83853"/>
              <a:gd name="adj2" fmla="val -22156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Социальная сфера </a:t>
            </a:r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(развитие человека, объектов социальной инфраструктуры, системы безопасности и других социальных систем и механизмов)</a:t>
            </a:r>
            <a:endParaRPr lang="ru-RU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589413708"/>
              </p:ext>
            </p:extLst>
          </p:nvPr>
        </p:nvGraphicFramePr>
        <p:xfrm>
          <a:off x="1259632" y="908720"/>
          <a:ext cx="9150846" cy="5949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800" r="99200">
                        <a14:foregroundMark x1="20800" y1="24115" x2="16000" y2="17257"/>
                        <a14:foregroundMark x1="10400" y1="28761" x2="20600" y2="30088"/>
                        <a14:foregroundMark x1="26200" y1="18363" x2="22800" y2="16814"/>
                        <a14:foregroundMark x1="22400" y1="28319" x2="20200" y2="21681"/>
                        <a14:foregroundMark x1="8800" y1="19248" x2="9200" y2="15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185" y="1988840"/>
            <a:ext cx="2787921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612576" y="46956"/>
            <a:ext cx="8229600" cy="794352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7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Расходы районного бюджета по муниципальным программам в 2017 году</a:t>
            </a:r>
            <a:endParaRPr lang="ru-RU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058" y="4437112"/>
            <a:ext cx="2732087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164" l="893" r="988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56273"/>
            <a:ext cx="1826059" cy="159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457" l="72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640" y="4924375"/>
            <a:ext cx="1913360" cy="191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19939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94352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7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Расходы районного бюджета по муниципальным программам в 2017 году</a:t>
            </a:r>
            <a:endParaRPr lang="ru-RU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ьная выноска 4"/>
          <p:cNvSpPr/>
          <p:nvPr/>
        </p:nvSpPr>
        <p:spPr>
          <a:xfrm flipH="1">
            <a:off x="144016" y="880939"/>
            <a:ext cx="3059832" cy="1656184"/>
          </a:xfrm>
          <a:prstGeom prst="wedgeEllipseCallout">
            <a:avLst>
              <a:gd name="adj1" fmla="val -58015"/>
              <a:gd name="adj2" fmla="val 45133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Экономика </a:t>
            </a:r>
          </a:p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(развитие экономического потенциала района)</a:t>
            </a:r>
            <a:endParaRPr lang="ru-RU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Блок-схема: знак завершения 5"/>
          <p:cNvSpPr/>
          <p:nvPr/>
        </p:nvSpPr>
        <p:spPr>
          <a:xfrm>
            <a:off x="4499992" y="1196752"/>
            <a:ext cx="4464496" cy="1728192"/>
          </a:xfrm>
          <a:prstGeom prst="flowChartTerminator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Экономическое развитие и инновационная экономика в Большесельском МР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100 тыс. руб.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лок-схема: знак завершения 6"/>
          <p:cNvSpPr/>
          <p:nvPr/>
        </p:nvSpPr>
        <p:spPr>
          <a:xfrm>
            <a:off x="179512" y="4869160"/>
            <a:ext cx="4464496" cy="1728192"/>
          </a:xfrm>
          <a:prstGeom prst="flowChartTerminator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Развитие сельского хозяйства в Большесельском МР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280 тыс. руб.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59" b="89859" l="10000" r="95556">
                        <a14:foregroundMark x1="52540" y1="78873" x2="56667" y2="78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2537123"/>
            <a:ext cx="4814664" cy="27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05751"/>
            <a:ext cx="4405791" cy="31268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88762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94352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7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Расходы районного бюджета по муниципальным программам в 2017 году</a:t>
            </a:r>
            <a:endParaRPr lang="ru-RU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ьная выноска 4"/>
          <p:cNvSpPr/>
          <p:nvPr/>
        </p:nvSpPr>
        <p:spPr>
          <a:xfrm flipH="1">
            <a:off x="107504" y="740321"/>
            <a:ext cx="3059832" cy="1656184"/>
          </a:xfrm>
          <a:prstGeom prst="wedgeEllipseCallout">
            <a:avLst>
              <a:gd name="adj1" fmla="val -79495"/>
              <a:gd name="adj2" fmla="val 66413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Инфраструктура </a:t>
            </a:r>
          </a:p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(развитие инфраструктуры для экономики и социальных отраслей)</a:t>
            </a:r>
            <a:endParaRPr lang="ru-RU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637761334"/>
              </p:ext>
            </p:extLst>
          </p:nvPr>
        </p:nvGraphicFramePr>
        <p:xfrm>
          <a:off x="251520" y="2708920"/>
          <a:ext cx="6624736" cy="3799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7" b="98934" l="1910" r="99653">
                        <a14:foregroundMark x1="11458" y1="59915" x2="12153" y2="34542"/>
                        <a14:foregroundMark x1="10764" y1="42857" x2="13021" y2="37100"/>
                        <a14:foregroundMark x1="9201" y1="44136" x2="9896" y2="40512"/>
                        <a14:foregroundMark x1="6076" y1="57996" x2="10590" y2="33902"/>
                        <a14:foregroundMark x1="48611" y1="33902" x2="52083" y2="20256"/>
                        <a14:foregroundMark x1="47569" y1="35394" x2="56250" y2="34968"/>
                        <a14:foregroundMark x1="74653" y1="77612" x2="85590" y2="44776"/>
                        <a14:foregroundMark x1="74653" y1="77612" x2="97917" y2="79318"/>
                        <a14:foregroundMark x1="93229" y1="74840" x2="86979" y2="48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236" y="4680793"/>
            <a:ext cx="2654764" cy="2161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07" b="91954" l="3419" r="909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764704"/>
            <a:ext cx="2945348" cy="219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7" b="983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071" y="1568413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54283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94352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7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Расходы районного бюджета по муниципальным программам в 2017 году</a:t>
            </a:r>
            <a:endParaRPr lang="ru-RU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ьная выноска 4"/>
          <p:cNvSpPr/>
          <p:nvPr/>
        </p:nvSpPr>
        <p:spPr>
          <a:xfrm flipH="1">
            <a:off x="107504" y="740320"/>
            <a:ext cx="3168352" cy="1824583"/>
          </a:xfrm>
          <a:prstGeom prst="wedgeEllipseCallout">
            <a:avLst>
              <a:gd name="adj1" fmla="val -45524"/>
              <a:gd name="adj2" fmla="val 45009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управление </a:t>
            </a:r>
          </a:p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(развитие системы управления районом, развитие потенциала муниципальных служащих)</a:t>
            </a:r>
            <a:endParaRPr lang="ru-RU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71" b="95265" l="0" r="95842">
                        <a14:backgroundMark x1="41575" y1="74095" x2="45733" y2="77716"/>
                        <a14:backgroundMark x1="63020" y1="78552" x2="67615" y2="77716"/>
                        <a14:backgroundMark x1="53173" y1="79666" x2="53392" y2="78552"/>
                        <a14:backgroundMark x1="90810" y1="86072" x2="84683" y2="77716"/>
                        <a14:backgroundMark x1="78118" y1="92758" x2="71116" y2="91922"/>
                        <a14:backgroundMark x1="58425" y1="93315" x2="55361" y2="91086"/>
                        <a14:backgroundMark x1="31729" y1="92479" x2="13348" y2="91086"/>
                        <a14:backgroundMark x1="15974" y1="88579" x2="9190" y2="855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078302"/>
            <a:ext cx="3004475" cy="2360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3059832" y="1993192"/>
            <a:ext cx="2808312" cy="2890598"/>
            <a:chOff x="487527" y="1134251"/>
            <a:chExt cx="2292740" cy="2268000"/>
          </a:xfrm>
        </p:grpSpPr>
        <p:sp>
          <p:nvSpPr>
            <p:cNvPr id="10" name="Овал 9"/>
            <p:cNvSpPr/>
            <p:nvPr/>
          </p:nvSpPr>
          <p:spPr>
            <a:xfrm>
              <a:off x="487527" y="1134251"/>
              <a:ext cx="2292740" cy="2268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sp>
        <p:sp>
          <p:nvSpPr>
            <p:cNvPr id="11" name="Овал 4"/>
            <p:cNvSpPr/>
            <p:nvPr/>
          </p:nvSpPr>
          <p:spPr>
            <a:xfrm>
              <a:off x="823291" y="1466392"/>
              <a:ext cx="1621212" cy="160371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0" tIns="142240" rIns="0" bIns="1422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Создание условий для эффективного управления муниципальными финансами в Большесельском МР – 3652 тыс. руб.</a:t>
              </a:r>
              <a:endParaRPr lang="ru-RU" sz="1400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6366319" y="3933056"/>
            <a:ext cx="2362284" cy="2268000"/>
            <a:chOff x="2536028" y="1152123"/>
            <a:chExt cx="2362284" cy="2268000"/>
          </a:xfrm>
        </p:grpSpPr>
        <p:sp>
          <p:nvSpPr>
            <p:cNvPr id="13" name="Овал 12"/>
            <p:cNvSpPr/>
            <p:nvPr/>
          </p:nvSpPr>
          <p:spPr>
            <a:xfrm>
              <a:off x="2536028" y="1152123"/>
              <a:ext cx="2362284" cy="2268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sp>
        <p:sp>
          <p:nvSpPr>
            <p:cNvPr id="14" name="Овал 4"/>
            <p:cNvSpPr/>
            <p:nvPr/>
          </p:nvSpPr>
          <p:spPr>
            <a:xfrm>
              <a:off x="2881976" y="1484264"/>
              <a:ext cx="1670388" cy="160371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0" tIns="142240" rIns="0" bIns="1422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Эффективная власть в Большесельском МР – 6242 тыс. руб</a:t>
              </a:r>
              <a:r>
                <a:rPr lang="ru-RU" sz="1400" kern="1200" dirty="0" smtClean="0">
                  <a:latin typeface="Times New Roman" pitchFamily="18" charset="0"/>
                  <a:cs typeface="Times New Roman" pitchFamily="18" charset="0"/>
                </a:rPr>
                <a:t>. </a:t>
              </a:r>
              <a:endParaRPr lang="ru-RU" sz="14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298" l="0" r="958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769" y="4744699"/>
            <a:ext cx="300037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923">
                        <a14:backgroundMark x1="33094" y1="72000" x2="34532" y2="31200"/>
                        <a14:backgroundMark x1="959" y1="36800" x2="0" y2="19200"/>
                        <a14:backgroundMark x1="1199" y1="92000" x2="4077" y2="9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07" y="2852937"/>
            <a:ext cx="7386305" cy="2214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09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866" y="2280413"/>
            <a:ext cx="3677746" cy="24496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496944" cy="9361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7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Что такое «Адресная инвестиционная программа (АИП) ?»</a:t>
            </a:r>
            <a:endParaRPr lang="ru-RU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076" y="861702"/>
            <a:ext cx="6480720" cy="122413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АИП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это перечень объектов капитального  строительства и недвижимого имущества, для строительства и приобретения которых предоставляются средства из бюджета и иных источников</a:t>
            </a:r>
            <a:endParaRPr lang="ru-RU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2128739" y="2270072"/>
            <a:ext cx="4680520" cy="1584176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Приоритетные направления расходов</a:t>
            </a:r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с двумя вырезанными соседними углами 6"/>
          <p:cNvSpPr/>
          <p:nvPr/>
        </p:nvSpPr>
        <p:spPr>
          <a:xfrm>
            <a:off x="5399584" y="3552780"/>
            <a:ext cx="3744416" cy="1008112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мероприятия АИП в 2017 году выделяется 26956 тыс. руб.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с двумя вырезанными противолежащими углами 7"/>
          <p:cNvSpPr/>
          <p:nvPr/>
        </p:nvSpPr>
        <p:spPr>
          <a:xfrm>
            <a:off x="107504" y="5445223"/>
            <a:ext cx="1872208" cy="1224136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Строительство газовых котельных</a:t>
            </a:r>
            <a:endParaRPr lang="ru-RU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с двумя вырезанными противолежащими углами 8"/>
          <p:cNvSpPr/>
          <p:nvPr/>
        </p:nvSpPr>
        <p:spPr>
          <a:xfrm>
            <a:off x="3419947" y="4051467"/>
            <a:ext cx="1944216" cy="1352569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Капитальные вложения на модернизацию и строительство систем водоснабжения</a:t>
            </a:r>
            <a:endParaRPr lang="ru-RU" sz="1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1835696" y="4791968"/>
            <a:ext cx="1872208" cy="1224136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Строительство для переселения граждан из аварийного жилья</a:t>
            </a:r>
            <a:endParaRPr lang="ru-RU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268761"/>
            <a:ext cx="3253258" cy="21688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с двумя вырезанными соседними углами 11"/>
          <p:cNvSpPr/>
          <p:nvPr/>
        </p:nvSpPr>
        <p:spPr>
          <a:xfrm>
            <a:off x="5540561" y="4727752"/>
            <a:ext cx="2847863" cy="676284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Строительство газовой котельной в микрорайоне «Сельхозтехника» - 26555 тыс. руб. </a:t>
            </a:r>
            <a:endParaRPr lang="ru-RU" sz="12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с двумя вырезанными соседними углами 13"/>
          <p:cNvSpPr/>
          <p:nvPr/>
        </p:nvSpPr>
        <p:spPr>
          <a:xfrm>
            <a:off x="5540561" y="5556436"/>
            <a:ext cx="2847863" cy="676284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Строительство шахтных колодцев – 400 тыс. руб.</a:t>
            </a:r>
            <a:endParaRPr lang="ru-RU" sz="12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299251"/>
            <a:ext cx="2338124" cy="155874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087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836712"/>
            <a:ext cx="2105389" cy="15790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496944" cy="936104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7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Приоритетные направления муниципальной программы «Развитие образования и молодежная политика в Большесельском МР» на 2017 год</a:t>
            </a:r>
            <a:endParaRPr lang="ru-RU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537639478"/>
              </p:ext>
            </p:extLst>
          </p:nvPr>
        </p:nvGraphicFramePr>
        <p:xfrm>
          <a:off x="0" y="1313384"/>
          <a:ext cx="8964488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55" b="99091" l="3412" r="982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5306505"/>
            <a:ext cx="3104036" cy="145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72590" y1="42029" x2="77410" y2="12681"/>
                        <a14:foregroundMark x1="58735" y1="13406" x2="61446" y2="4710"/>
                        <a14:foregroundMark x1="57229" y1="2536" x2="90964" y2="27174"/>
                        <a14:foregroundMark x1="91566" y1="33333" x2="93976" y2="24275"/>
                        <a14:foregroundMark x1="68072" y1="29710" x2="42470" y2="17754"/>
                        <a14:foregroundMark x1="31928" y1="27174" x2="46084" y2="14855"/>
                        <a14:foregroundMark x1="78012" y1="87681" x2="75904" y2="80435"/>
                        <a14:foregroundMark x1="75602" y1="93841" x2="75602" y2="93841"/>
                        <a14:foregroundMark x1="66867" y1="24638" x2="69880" y2="18478"/>
                        <a14:foregroundMark x1="79217" y1="41667" x2="79217" y2="41667"/>
                        <a14:foregroundMark x1="68675" y1="53623" x2="68675" y2="53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207884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86161" y1="88446" x2="86161" y2="88446"/>
                        <a14:foregroundMark x1="80804" y1="91235" x2="80804" y2="91235"/>
                        <a14:foregroundMark x1="83705" y1="84462" x2="83705" y2="84462"/>
                        <a14:foregroundMark x1="95313" y1="38247" x2="89732" y2="25100"/>
                        <a14:foregroundMark x1="85714" y1="17928" x2="85714" y2="17928"/>
                        <a14:foregroundMark x1="70089" y1="12351" x2="70089" y2="12351"/>
                        <a14:foregroundMark x1="69643" y1="15936" x2="69643" y2="15936"/>
                        <a14:foregroundMark x1="72321" y1="16335" x2="72321" y2="16335"/>
                        <a14:foregroundMark x1="76339" y1="17530" x2="76339" y2="17530"/>
                        <a14:foregroundMark x1="80357" y1="19124" x2="80357" y2="19124"/>
                        <a14:foregroundMark x1="48661" y1="14741" x2="48661" y2="14741"/>
                        <a14:foregroundMark x1="50893" y1="16733" x2="50893" y2="16733"/>
                        <a14:foregroundMark x1="51786" y1="4382" x2="51786" y2="4382"/>
                        <a14:foregroundMark x1="48214" y1="9163" x2="48214" y2="9163"/>
                        <a14:foregroundMark x1="49107" y1="6773" x2="49107" y2="6773"/>
                        <a14:foregroundMark x1="45759" y1="4781" x2="45759" y2="4781"/>
                        <a14:foregroundMark x1="45089" y1="8367" x2="45089" y2="8367"/>
                        <a14:foregroundMark x1="95313" y1="70518" x2="95313" y2="705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306505"/>
            <a:ext cx="2846442" cy="1594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642" b="97736" l="1587" r="96429">
                        <a14:foregroundMark x1="52381" y1="13208" x2="52381" y2="13208"/>
                        <a14:foregroundMark x1="48016" y1="5283" x2="48016" y2="5283"/>
                        <a14:foregroundMark x1="60317" y1="12453" x2="60317" y2="12453"/>
                        <a14:foregroundMark x1="59524" y1="24528" x2="59524" y2="24528"/>
                        <a14:foregroundMark x1="42063" y1="24906" x2="42063" y2="24906"/>
                        <a14:foregroundMark x1="38889" y1="13962" x2="38889" y2="13962"/>
                        <a14:foregroundMark x1="28175" y1="35849" x2="28175" y2="35849"/>
                        <a14:foregroundMark x1="73413" y1="38868" x2="73413" y2="38868"/>
                        <a14:foregroundMark x1="26984" y1="84151" x2="26984" y2="84151"/>
                        <a14:foregroundMark x1="49206" y1="52453" x2="49206" y2="52453"/>
                        <a14:foregroundMark x1="45635" y1="62642" x2="45635" y2="62642"/>
                        <a14:foregroundMark x1="42857" y1="72453" x2="54365" y2="63019"/>
                        <a14:foregroundMark x1="57937" y1="72453" x2="57937" y2="72453"/>
                        <a14:foregroundMark x1="32540" y1="49434" x2="32540" y2="49434"/>
                        <a14:foregroundMark x1="75397" y1="58868" x2="75397" y2="58868"/>
                        <a14:backgroundMark x1="38889" y1="52453" x2="38889" y2="52453"/>
                        <a14:backgroundMark x1="60714" y1="41509" x2="60714" y2="41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620688"/>
            <a:ext cx="24003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4813"/>
            <a:ext cx="2471297" cy="18570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298" y="2646846"/>
            <a:ext cx="2139702" cy="28529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24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496944" cy="936104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7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Приоритетные направления муниципальной программы «Развитие культуры и туризма в Большесельском МР» на 2017 год</a:t>
            </a:r>
            <a:endParaRPr lang="ru-RU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414236611"/>
              </p:ext>
            </p:extLst>
          </p:nvPr>
        </p:nvGraphicFramePr>
        <p:xfrm>
          <a:off x="0" y="1124744"/>
          <a:ext cx="9108504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r="25500" b="12000"/>
          <a:stretch/>
        </p:blipFill>
        <p:spPr bwMode="auto">
          <a:xfrm>
            <a:off x="-180528" y="2204864"/>
            <a:ext cx="3024336" cy="22733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564904"/>
            <a:ext cx="2651134" cy="19883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029" y="811399"/>
            <a:ext cx="2448272" cy="18362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6" r="18125"/>
          <a:stretch/>
        </p:blipFill>
        <p:spPr bwMode="auto">
          <a:xfrm>
            <a:off x="36752" y="4005064"/>
            <a:ext cx="5127652" cy="29904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527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309470752"/>
              </p:ext>
            </p:extLst>
          </p:nvPr>
        </p:nvGraphicFramePr>
        <p:xfrm>
          <a:off x="1115616" y="1196752"/>
          <a:ext cx="7800528" cy="5416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1" r="7581"/>
          <a:stretch/>
        </p:blipFill>
        <p:spPr bwMode="auto">
          <a:xfrm>
            <a:off x="6043535" y="4729350"/>
            <a:ext cx="2955776" cy="21286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0" t="19022" b="8912"/>
          <a:stretch/>
        </p:blipFill>
        <p:spPr bwMode="auto">
          <a:xfrm>
            <a:off x="0" y="378149"/>
            <a:ext cx="2856630" cy="23648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496944" cy="936104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7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Приоритетные направления муниципальной программы «Социальная поддержка населения в Большесельском МР» на 2017 год</a:t>
            </a:r>
            <a:endParaRPr lang="ru-RU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2" b="100000" l="497" r="98344">
                        <a14:foregroundMark x1="5298" y1="22165" x2="5298" y2="22165"/>
                        <a14:foregroundMark x1="41225" y1="7045" x2="41225" y2="7045"/>
                        <a14:foregroundMark x1="27152" y1="7045" x2="27152" y2="7045"/>
                        <a14:foregroundMark x1="33940" y1="13574" x2="33940" y2="13574"/>
                        <a14:foregroundMark x1="31457" y1="7216" x2="31457" y2="7216"/>
                        <a14:foregroundMark x1="14073" y1="31787" x2="14073" y2="31787"/>
                        <a14:foregroundMark x1="12417" y1="48969" x2="12417" y2="48969"/>
                        <a14:foregroundMark x1="21689" y1="47079" x2="21689" y2="47079"/>
                        <a14:foregroundMark x1="46026" y1="27148" x2="46026" y2="27148"/>
                        <a14:foregroundMark x1="70199" y1="45704" x2="70199" y2="45704"/>
                        <a14:foregroundMark x1="65066" y1="28866" x2="65066" y2="28866"/>
                        <a14:foregroundMark x1="62583" y1="29897" x2="62583" y2="29897"/>
                        <a14:foregroundMark x1="59934" y1="31100" x2="59934" y2="31100"/>
                        <a14:foregroundMark x1="58609" y1="32131" x2="58609" y2="32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340768"/>
            <a:ext cx="2054520" cy="197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9766" y1="41406" x2="6641" y2="65234"/>
                        <a14:foregroundMark x1="23047" y1="24023" x2="34766" y2="37109"/>
                        <a14:foregroundMark x1="69141" y1="8008" x2="69141" y2="8008"/>
                        <a14:backgroundMark x1="32617" y1="52148" x2="32617" y2="52148"/>
                        <a14:backgroundMark x1="32031" y1="52930" x2="47461" y2="42578"/>
                        <a14:backgroundMark x1="45703" y1="35742" x2="44531" y2="25000"/>
                        <a14:backgroundMark x1="60938" y1="48828" x2="76172" y2="45703"/>
                        <a14:backgroundMark x1="72852" y1="82617" x2="79883" y2="67188"/>
                        <a14:backgroundMark x1="27734" y1="75586" x2="13477" y2="86523"/>
                        <a14:backgroundMark x1="27344" y1="67578" x2="17188" y2="56641"/>
                        <a14:backgroundMark x1="12305" y1="62500" x2="12305" y2="62500"/>
                        <a14:backgroundMark x1="20313" y1="42969" x2="15234" y2="32617"/>
                        <a14:backgroundMark x1="2734" y1="29297" x2="12109" y2="9180"/>
                        <a14:backgroundMark x1="2930" y1="34570" x2="195" y2="47070"/>
                        <a14:backgroundMark x1="3125" y1="85352" x2="195" y2="70117"/>
                        <a14:backgroundMark x1="977" y1="88672" x2="586" y2="49023"/>
                        <a14:backgroundMark x1="9570" y1="35156" x2="12305" y2="35156"/>
                        <a14:backgroundMark x1="79297" y1="28711" x2="97461" y2="10938"/>
                        <a14:backgroundMark x1="99219" y1="44922" x2="98438" y2="35352"/>
                        <a14:backgroundMark x1="98828" y1="47852" x2="99805" y2="68164"/>
                        <a14:backgroundMark x1="61133" y1="11719" x2="65430" y2="13086"/>
                        <a14:backgroundMark x1="25000" y1="20703" x2="30273" y2="18945"/>
                        <a14:backgroundMark x1="15039" y1="20313" x2="19141" y2="21289"/>
                        <a14:backgroundMark x1="8008" y1="28906" x2="9180" y2="3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2" y="3677240"/>
            <a:ext cx="2150368" cy="2150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215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4" y="841461"/>
            <a:ext cx="3137925" cy="23534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вал 10"/>
          <p:cNvSpPr/>
          <p:nvPr/>
        </p:nvSpPr>
        <p:spPr>
          <a:xfrm>
            <a:off x="3801545" y="1817215"/>
            <a:ext cx="2592288" cy="230991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МЦП «Условия трудового соперничества и меры поощрения работников сельского хозяйства БМР» </a:t>
            </a:r>
          </a:p>
          <a:p>
            <a:pPr algn="ctr"/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250 тыс. руб.</a:t>
            </a:r>
            <a:endParaRPr lang="ru-RU" sz="1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2625105" y="3645024"/>
            <a:ext cx="2520280" cy="223224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РП «Поддержка потребительского рынка на территории БМР»</a:t>
            </a:r>
          </a:p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27 тыс. руб.</a:t>
            </a:r>
            <a:endParaRPr lang="ru-RU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911956" y="2018183"/>
            <a:ext cx="2439767" cy="1800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МЦП «Развитие агропромышленного комплекса Большесельского МР» </a:t>
            </a:r>
          </a:p>
          <a:p>
            <a:pPr algn="ctr"/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тыс. руб.</a:t>
            </a:r>
            <a:endParaRPr lang="ru-RU" sz="1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496944" cy="936104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7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Приоритетные направления муниципальной программы «Развитие сельского хозяйства в Большесельском МР» на 2017 год</a:t>
            </a:r>
            <a:endParaRPr lang="ru-RU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734455"/>
            <a:ext cx="3759936" cy="22377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45024"/>
            <a:ext cx="3905418" cy="25995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5" y="4282993"/>
            <a:ext cx="3334001" cy="25197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676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560" y="4455039"/>
            <a:ext cx="3618520" cy="24029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66" y="0"/>
            <a:ext cx="5184576" cy="19442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Муниципальная программа  </a:t>
            </a:r>
            <a:br>
              <a:rPr lang="ru-RU" sz="20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«Развитие дорожного хозяйства и транспорта в </a:t>
            </a:r>
            <a:r>
              <a:rPr lang="ru-RU" sz="200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Большесельском</a:t>
            </a:r>
            <a:r>
              <a:rPr lang="ru-RU" sz="20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муниципальном районе на </a:t>
            </a:r>
            <a:r>
              <a:rPr lang="ru-RU" sz="20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2015-2017 </a:t>
            </a:r>
            <a:r>
              <a:rPr lang="ru-RU" sz="20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годы</a:t>
            </a:r>
            <a:r>
              <a:rPr lang="ru-RU" sz="20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0" y="1340768"/>
            <a:ext cx="4950682" cy="14094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программы:     </a:t>
            </a:r>
            <a:r>
              <a:rPr lang="ru-RU" sz="14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40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овышение </a:t>
            </a:r>
            <a:r>
              <a:rPr lang="ru-RU" sz="14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эффективности дорожной деятельности в отношении автомобильных дорог местного значения, дворовых территорий многоквартирных домов, проездов к дворовым территориям многоквартирных домов, обеспечение безопасности дорожного движения и повышение качества транспортного обслуживания </a:t>
            </a:r>
            <a:r>
              <a:rPr lang="ru-RU" sz="140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населения.</a:t>
            </a:r>
            <a:endParaRPr lang="ru-RU" sz="1400" b="1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5552" y="5085184"/>
            <a:ext cx="2229926" cy="1703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по муниципальной программе в 2017 году составят  </a:t>
            </a:r>
          </a:p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19827 тыс.руб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92080" y="3190478"/>
            <a:ext cx="3600400" cy="3478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Предусмотренные программой средства будут направлены на: 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*обеспечение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сохранности существующей сети автомобильных дорог местного значения в соответствии с нормативными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требованиями;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*ремонт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автомобильных дорог общего пользования местного значения муниципального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района;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*капитальный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ремонт и ремонт дворовых территорий  многоквартирных домов, проездов к дворовым территориям многоквартирных домов населенных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пунктов;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*возмещение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расходов транспортным организациям, осуществляющим пассажирские перевозки   автомобильным транспортом общего пользования на внутримуниципальных маршрутах в связи с государственным регулированием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тарифов;</a:t>
            </a:r>
          </a:p>
          <a:p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2775582"/>
            <a:ext cx="49323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развитие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сети автомобильных дорог общего пользования местного значения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Большесельского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муниципального района;</a:t>
            </a:r>
          </a:p>
          <a:p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обеспечение населения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Большесельского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МР услугами пассажирского автотранспорта на внутримуниципальных маршрутах;</a:t>
            </a:r>
          </a:p>
          <a:p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предоставление социальных услуг отдельным категориям граждан при проезде в транспорте общего пользования;</a:t>
            </a:r>
          </a:p>
          <a:p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повышение правосознания и ответственности участников дорожного движения</a:t>
            </a:r>
          </a:p>
        </p:txBody>
      </p:sp>
      <p:pic>
        <p:nvPicPr>
          <p:cNvPr id="2050" name="Picture 2" descr="Z:\Бюджет для граждан\2017 год\Фото\Дорог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1450"/>
            <a:ext cx="3743250" cy="2947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2208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7664" y="260647"/>
            <a:ext cx="62335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Зачем нужен бюджет?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46697" y="1340768"/>
            <a:ext cx="6120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Конституцией Российской Федерации определены права и гарантии граждан нашей страны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9228" y="2204864"/>
            <a:ext cx="698477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образование,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на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участие в культурной жизни и доступ к культурным ценностям,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на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благоприятную окружающую среду,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на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охрану здоровья и медицинскую помощь,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на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социальное обеспечение и т.д.</a:t>
            </a:r>
          </a:p>
          <a:p>
            <a:pPr indent="355600"/>
            <a:r>
              <a:rPr lang="ru-RU" dirty="0">
                <a:latin typeface="Times New Roman" pitchFamily="18" charset="0"/>
                <a:cs typeface="Times New Roman" pitchFamily="18" charset="0"/>
              </a:rPr>
              <a:t>Чтобы обеспечить эти обязательства у государства должны быть средства, которые необходимо собрать и распределить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355600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indent="355600"/>
            <a:r>
              <a:rPr lang="ru-RU" i="1" dirty="0">
                <a:latin typeface="Times New Roman" pitchFamily="18" charset="0"/>
                <a:cs typeface="Times New Roman" pitchFamily="18" charset="0"/>
              </a:rPr>
              <a:t>Совокупность денежных средств, которые собирает и расходует государство для финансового обеспечения своих задач и функций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– это и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есть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БЮДЖЕТ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43" b="92418" l="10792" r="90710">
                        <a14:foregroundMark x1="18852" y1="48975" x2="19126" y2="43852"/>
                        <a14:foregroundMark x1="25546" y1="50410" x2="21721" y2="44877"/>
                        <a14:foregroundMark x1="22404" y1="45082" x2="29372" y2="29508"/>
                        <a14:foregroundMark x1="29645" y1="30533" x2="36612" y2="24180"/>
                        <a14:foregroundMark x1="25137" y1="50820" x2="49590" y2="40164"/>
                        <a14:foregroundMark x1="41530" y1="24795" x2="49863" y2="39959"/>
                        <a14:foregroundMark x1="75683" y1="53484" x2="61885" y2="30533"/>
                        <a14:foregroundMark x1="40710" y1="23566" x2="49044" y2="21516"/>
                        <a14:foregroundMark x1="25137" y1="21926" x2="29918" y2="21926"/>
                        <a14:foregroundMark x1="25000" y1="22131" x2="27049" y2="30533"/>
                        <a14:foregroundMark x1="26503" y1="90369" x2="28552" y2="91189"/>
                        <a14:foregroundMark x1="23907" y1="90369" x2="24317" y2="88730"/>
                        <a14:foregroundMark x1="30191" y1="19262" x2="35792" y2="13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754" y="4762708"/>
            <a:ext cx="3353246" cy="2235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03880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496944" cy="9361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7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Расходы Дорожного фонда Большесельского МР</a:t>
            </a:r>
            <a:endParaRPr lang="ru-RU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07505" y="692697"/>
            <a:ext cx="4824536" cy="223224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indent="361950" defTabSz="800100">
              <a:spcBef>
                <a:spcPct val="0"/>
              </a:spcBef>
            </a:pPr>
            <a:r>
              <a:rPr lang="ru-RU" sz="18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Дорожный фонд  Большесельского МР </a:t>
            </a:r>
            <a:r>
              <a:rPr lang="ru-RU" sz="1800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средства областного и районного бюджетов, направляемые на финансирование дорожной деятельности в отношении автомобильных дорог общего пользования, а так же капитального ремонта и ремонта дворовых территорий многоквартирных домов, проездов к дворовым территориям.</a:t>
            </a:r>
            <a:endParaRPr lang="ru-RU" sz="1800" i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99584"/>
              </p:ext>
            </p:extLst>
          </p:nvPr>
        </p:nvGraphicFramePr>
        <p:xfrm>
          <a:off x="3675139" y="3474720"/>
          <a:ext cx="5328590" cy="33832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76264"/>
                <a:gridCol w="792088"/>
                <a:gridCol w="576064"/>
                <a:gridCol w="792088"/>
                <a:gridCol w="792086"/>
              </a:tblGrid>
              <a:tr h="344981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Приоритетные расходы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Факт 2016, тыс. руб.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 2017, тыс. руб.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 2018, тыс. руб.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 2019, тыс. руб.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57160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Всего, в том числе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4733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16303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21318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21318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89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Субсидия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 капитальный ремонт и содержание мостовых сооружений муниципальной собственности</a:t>
                      </a:r>
                      <a:endParaRPr lang="ru-RU" sz="11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2720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2720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2720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00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Текущее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одержание автомобильных дорог за счет средств акцизов на нефтепродукты</a:t>
                      </a:r>
                    </a:p>
                    <a:p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4733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5070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5070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5070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7496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Капитальный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ремонт дорог за счет средств с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убсидии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 финансирование дорожного хозяйства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8513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13528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13528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932041" y="801285"/>
            <a:ext cx="4104455" cy="284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Средства дорожного фонда будут направлены на :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71450" indent="-171450"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обеспечение сохранности существующей сети автомобильных дорог местного значения в соответствии с нормативными требованиями;</a:t>
            </a:r>
          </a:p>
          <a:p>
            <a:pPr marL="171450" indent="-171450"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ремонт автомобильных дорог общего пользования местного значения муниципального района;</a:t>
            </a:r>
          </a:p>
          <a:p>
            <a:pPr marL="171450" indent="-171450"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капитальный ремонт и ремонт дворовых территорий многоквартирных домов, проездов к дворовым территориям многоквартирных домов населенных пунктов</a:t>
            </a:r>
          </a:p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93311158"/>
              </p:ext>
            </p:extLst>
          </p:nvPr>
        </p:nvGraphicFramePr>
        <p:xfrm>
          <a:off x="-32370" y="3208783"/>
          <a:ext cx="4355976" cy="3356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Овал 4"/>
          <p:cNvSpPr/>
          <p:nvPr/>
        </p:nvSpPr>
        <p:spPr>
          <a:xfrm>
            <a:off x="1187624" y="2996952"/>
            <a:ext cx="2151855" cy="4236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spcBef>
                <a:spcPct val="0"/>
              </a:spcBef>
            </a:pPr>
            <a:r>
              <a:rPr lang="ru-RU" sz="14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дорожного фонда</a:t>
            </a:r>
            <a:endParaRPr lang="ru-RU" sz="1400" i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44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" b="18775"/>
          <a:stretch/>
        </p:blipFill>
        <p:spPr bwMode="auto">
          <a:xfrm>
            <a:off x="-120452" y="1637247"/>
            <a:ext cx="6583577" cy="29731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Z:\Бюджет для граждан\2017 год\Фото\Велопробег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582" y="900593"/>
            <a:ext cx="3386832" cy="21457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532" y="116632"/>
            <a:ext cx="8587947" cy="864096"/>
          </a:xfrm>
          <a:noFill/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ru-RU" sz="2000" b="0" dirty="0">
                <a:ln w="11430"/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Муниципальная  программа</a:t>
            </a:r>
            <a:br>
              <a:rPr lang="ru-RU" sz="2000" b="0" dirty="0">
                <a:ln w="11430"/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>
                <a:ln w="11430"/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«Развитие физической культуры и спорта в </a:t>
            </a:r>
            <a:r>
              <a:rPr lang="ru-RU" sz="2000" b="0" dirty="0" err="1" smtClean="0">
                <a:ln w="11430"/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Большесельском</a:t>
            </a:r>
            <a:r>
              <a:rPr lang="ru-RU" sz="2000" b="0" dirty="0" smtClean="0">
                <a:ln w="11430"/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dirty="0">
                <a:ln w="11430"/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муниципальном районе на </a:t>
            </a:r>
            <a:r>
              <a:rPr lang="ru-RU" sz="2000" b="0" dirty="0" smtClean="0">
                <a:ln w="11430"/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2015-2017 </a:t>
            </a:r>
            <a:r>
              <a:rPr lang="ru-RU" sz="2000" b="0" dirty="0">
                <a:ln w="11430"/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годы</a:t>
            </a:r>
            <a:r>
              <a:rPr lang="ru-RU" sz="2000" b="0" dirty="0" smtClean="0">
                <a:ln w="11430"/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»</a:t>
            </a:r>
            <a:endParaRPr lang="ru-RU" b="0" dirty="0">
              <a:ln w="11430"/>
              <a:solidFill>
                <a:schemeClr val="accent3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83801" y="901437"/>
            <a:ext cx="4979324" cy="11680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доступности занятий физической культурой и спортом, привлечение  различных категорий граждан к занятиям физической культурой, спортом, укрепление материально-технической базы для занятий физической культурой и спортом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303996" y="3068960"/>
            <a:ext cx="2520280" cy="12961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Объём средств муниципальной программы на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2017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составляет </a:t>
            </a:r>
            <a:endParaRPr lang="ru-RU" sz="16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604тыс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2927314" y="-25589"/>
            <a:ext cx="2949068" cy="53731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dirty="0">
              <a:solidFill>
                <a:srgbClr val="350EC2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754" y="5921385"/>
            <a:ext cx="6245720" cy="896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результате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реализации программы планируется увеличить долю жителей, занимающихся физической культурой и спортом, полностью удовлетворить потребности населения в условиях для занятий физической культурой и спортом.</a:t>
            </a:r>
          </a:p>
        </p:txBody>
      </p:sp>
      <p:sp>
        <p:nvSpPr>
          <p:cNvPr id="8" name="Овал 7"/>
          <p:cNvSpPr/>
          <p:nvPr/>
        </p:nvSpPr>
        <p:spPr>
          <a:xfrm>
            <a:off x="-124410" y="1307654"/>
            <a:ext cx="1274440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</a:t>
            </a:r>
            <a:endParaRPr lang="ru-RU" dirty="0">
              <a:ln w="18415" cmpd="sng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Прямая со стрелкой 9"/>
          <p:cNvCxnSpPr>
            <a:endCxn id="3" idx="1"/>
          </p:cNvCxnSpPr>
          <p:nvPr/>
        </p:nvCxnSpPr>
        <p:spPr>
          <a:xfrm flipV="1">
            <a:off x="861998" y="1485463"/>
            <a:ext cx="621803" cy="279391"/>
          </a:xfrm>
          <a:prstGeom prst="straightConnector1">
            <a:avLst/>
          </a:prstGeom>
          <a:ln w="12700">
            <a:solidFill>
              <a:srgbClr val="A62AA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-35052" y="4391577"/>
            <a:ext cx="914400" cy="554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</a:t>
            </a:r>
            <a:endParaRPr lang="ru-RU" dirty="0">
              <a:ln w="18415" cmpd="sng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Прямая со стрелкой 14"/>
          <p:cNvCxnSpPr>
            <a:endCxn id="20" idx="1"/>
          </p:cNvCxnSpPr>
          <p:nvPr/>
        </p:nvCxnSpPr>
        <p:spPr>
          <a:xfrm>
            <a:off x="912557" y="4556944"/>
            <a:ext cx="595041" cy="327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endCxn id="21" idx="1"/>
          </p:cNvCxnSpPr>
          <p:nvPr/>
        </p:nvCxnSpPr>
        <p:spPr>
          <a:xfrm>
            <a:off x="872864" y="4765189"/>
            <a:ext cx="614360" cy="9222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1507598" y="4407146"/>
            <a:ext cx="45720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Развитие спортивной инфраструктуры района для проведения массовых физкультурно-спортивных мероприятий. Укрепление материально-технической базы спортивных сооружений.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87224" y="5425802"/>
            <a:ext cx="4567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Обеспечение деятельности в сфере массовой физической культуры и спорта.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582" y="4502698"/>
            <a:ext cx="3442418" cy="22849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616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трелка вниз 10"/>
          <p:cNvSpPr/>
          <p:nvPr/>
        </p:nvSpPr>
        <p:spPr>
          <a:xfrm>
            <a:off x="1963223" y="833329"/>
            <a:ext cx="484632" cy="298966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572000" y="993911"/>
            <a:ext cx="4560266" cy="3609755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Программой предусмотрено три задачи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выравнивание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бюджетной обеспеченности поселений муниципального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района (предоставление поселениям дотаций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выравнивание бюджетной обеспеченности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поселений);</a:t>
            </a:r>
          </a:p>
          <a:p>
            <a:pPr marL="285750" indent="-285750" algn="just">
              <a:buFontTx/>
              <a:buChar char="-"/>
            </a:pP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повышение качества управления муниципальными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финансами (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будут использованы на услуги по техническому сопровождению программных продуктов  «АС Бюджет», АС «УРМ»,  а также дополнительных программных модулей и функционала к этим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программам).</a:t>
            </a:r>
          </a:p>
          <a:p>
            <a:pPr marL="285750" indent="-285750" algn="just">
              <a:buFontTx/>
              <a:buChar char="-"/>
            </a:pP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Реализация отдельных мероприятий в сфере управления муниципальными финансами</a:t>
            </a:r>
            <a:endParaRPr lang="ru-RU" sz="12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173149"/>
            <a:ext cx="4279870" cy="116185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Целью муниципальной программы </a:t>
            </a:r>
            <a:r>
              <a:rPr lang="ru-RU" sz="13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является повышение </a:t>
            </a:r>
            <a:r>
              <a:rPr lang="ru-RU" sz="13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уровня удовлетворенности населения </a:t>
            </a:r>
            <a:r>
              <a:rPr lang="ru-RU" sz="130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Большесельского</a:t>
            </a:r>
            <a:r>
              <a:rPr lang="ru-RU" sz="13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 качеством взаимодействия с  органами местного самоуправления; повышение эффективности муниципального управления.</a:t>
            </a:r>
          </a:p>
          <a:p>
            <a:pPr algn="ctr"/>
            <a:endParaRPr lang="ru-RU" sz="1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algn="ctr">
              <a:buFontTx/>
              <a:buChar char="-"/>
            </a:pPr>
            <a:endParaRPr lang="ru-RU" sz="12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07087" y="116632"/>
            <a:ext cx="46882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«Создание условий для эффективного управления  </a:t>
            </a:r>
            <a:r>
              <a:rPr lang="ru-RU" sz="12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муниципальными финансами в </a:t>
            </a:r>
            <a:r>
              <a:rPr lang="ru-RU" sz="1200" b="1" i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Большесельском</a:t>
            </a:r>
            <a:r>
              <a:rPr lang="ru-RU" sz="12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муниципальном районе </a:t>
            </a:r>
            <a:r>
              <a:rPr lang="ru-RU" sz="12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2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2016-2018 </a:t>
            </a:r>
            <a:r>
              <a:rPr lang="ru-RU" sz="12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  <a:r>
              <a:rPr lang="ru-RU" sz="12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12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(объем финансирования 3652,0 тыс.руб)</a:t>
            </a:r>
            <a:endParaRPr lang="ru-RU" sz="1200" b="1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2110" y="2332"/>
            <a:ext cx="404965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 </a:t>
            </a:r>
          </a:p>
          <a:p>
            <a:pPr algn="ctr"/>
            <a:r>
              <a:rPr lang="ru-RU" sz="13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«Эффективная власть в </a:t>
            </a:r>
            <a:r>
              <a:rPr lang="ru-RU" sz="1300" b="1" i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Большесельском</a:t>
            </a:r>
            <a:r>
              <a:rPr lang="ru-RU" sz="13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муниципальном районе на </a:t>
            </a:r>
            <a:r>
              <a:rPr lang="ru-RU" sz="13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2015-2017 </a:t>
            </a:r>
            <a:r>
              <a:rPr lang="ru-RU" sz="13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  <a:r>
              <a:rPr lang="ru-RU" sz="13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13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(объем финансирования 6242 тыс.руб)</a:t>
            </a:r>
            <a:endParaRPr lang="ru-RU" sz="1300" b="1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34717" y="4603666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 «Защита населения и территории </a:t>
            </a:r>
            <a:r>
              <a:rPr lang="ru-RU" sz="1200" b="1" i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Большесельского</a:t>
            </a:r>
            <a:r>
              <a:rPr lang="ru-RU" sz="12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муниципального района от чрезвычайных  </a:t>
            </a:r>
            <a:r>
              <a:rPr lang="ru-RU" sz="12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ситуаций, обеспечение пожарной безопасности и безопасности людей на водных объектах» </a:t>
            </a:r>
            <a:r>
              <a:rPr lang="ru-RU" sz="12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2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2015-2017 годы</a:t>
            </a:r>
          </a:p>
          <a:p>
            <a:pPr algn="ctr"/>
            <a:r>
              <a:rPr lang="ru-RU" sz="12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(объем финансирования 1130 тыс.руб)</a:t>
            </a:r>
            <a:endParaRPr lang="ru-RU" sz="1200" b="1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850650" y="5666466"/>
            <a:ext cx="4293350" cy="1175585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361950"/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Целью программы является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повышение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уровня обеспечения безопасности  жизнедеятельности  населения  </a:t>
            </a:r>
            <a:r>
              <a:rPr lang="ru-RU" sz="120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Большесельского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муниципального района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Задача: Обеспечение эффективного предупреждения и ликвидации чрезвычайных ситуаций природного и техногенного характера</a:t>
            </a:r>
            <a:endParaRPr lang="ru-RU" sz="12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9454" y="4203441"/>
            <a:ext cx="458145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Запланированные средства будут направлены на :</a:t>
            </a:r>
          </a:p>
          <a:p>
            <a:pPr marL="171450" indent="-171450" algn="just">
              <a:buFontTx/>
              <a:buChar char="-"/>
            </a:pP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повышение профессиональной компетентности муниципальных служащих Администрации муниципального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района;</a:t>
            </a:r>
            <a:endParaRPr lang="ru-RU" sz="12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algn="just">
              <a:buFontTx/>
              <a:buChar char="-"/>
            </a:pP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инвентаризацию объектов муниципальной собственности, оформление прав собственности на объекты, составляющие казну района, обеспечение надлежащего содержания, эксплуатации и сохранности муниципального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имущества,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входящего в состав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казны;</a:t>
            </a:r>
            <a:endParaRPr lang="ru-RU" sz="12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algn="just">
              <a:buFontTx/>
              <a:buChar char="-"/>
            </a:pP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постоянной готовности администрации и служб муниципального района к реагированию на угрозу или возникновение ЧС и создание необходимых условий для этого, организация бесперебойного технического, транспортного, хозяйственного обеспечения деятельности органов местного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самоуправления.</a:t>
            </a:r>
            <a:endParaRPr lang="ru-RU" sz="12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112110" y="2010969"/>
            <a:ext cx="1426950" cy="32403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335005"/>
            <a:ext cx="4572000" cy="19543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3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условий для развития муниципальной службы, повышение эффективности и результативности деятельности муниципальных служащих.</a:t>
            </a:r>
          </a:p>
          <a:p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-Исполнение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полномочий собственника имущества и полномочий в сфере земельных отношений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-Обеспечение сохранности и организация использования архивных  документов</a:t>
            </a:r>
            <a:endParaRPr lang="ru-RU" sz="12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Организация транспортного и хозяйственного обслуживания органов местного самоуправления администрации </a:t>
            </a:r>
            <a:r>
              <a:rPr lang="ru-RU" sz="120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Большесельского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</a:t>
            </a:r>
            <a:endParaRPr lang="ru-RU" sz="12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033410" y="1194859"/>
            <a:ext cx="1634480" cy="3165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72000" y="143091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равных условий для устойчивого исполнения расходных обязательств муниципальных образований района, повышения качества управления муниципальными финансами.</a:t>
            </a:r>
          </a:p>
        </p:txBody>
      </p:sp>
    </p:spTree>
    <p:extLst>
      <p:ext uri="{BB962C8B-B14F-4D97-AF65-F5344CB8AC3E}">
        <p14:creationId xmlns:p14="http://schemas.microsoft.com/office/powerpoint/2010/main" val="26375591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53254"/>
            <a:ext cx="4572000" cy="8463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b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endParaRPr lang="ru-RU" sz="1200" u="sng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«Обеспечение  доступным и комфортным жильем населения </a:t>
            </a:r>
            <a:r>
              <a:rPr lang="ru-RU" sz="1200" b="1" u="sng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Большесельского</a:t>
            </a:r>
            <a:r>
              <a:rPr lang="ru-RU" sz="1200" b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района» на  2015-2017 годы</a:t>
            </a:r>
          </a:p>
          <a:p>
            <a:pPr algn="ctr"/>
            <a:r>
              <a:rPr lang="ru-RU" sz="1300" b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(объем финансирования 200 тыс.руб)</a:t>
            </a:r>
            <a:endParaRPr lang="ru-RU" sz="1300" u="sng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92706" y="1071456"/>
            <a:ext cx="3675238" cy="1931179"/>
          </a:xfrm>
          <a:prstGeom prst="roundRect">
            <a:avLst>
              <a:gd name="adj" fmla="val 1701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доступным и комфортным жильем населения </a:t>
            </a:r>
            <a:r>
              <a:rPr lang="ru-RU" sz="1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Большесельского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района.</a:t>
            </a:r>
          </a:p>
          <a:p>
            <a:endParaRPr lang="ru-RU" sz="1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44566" y="175161"/>
            <a:ext cx="4572000" cy="6617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b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 программа  «Информационное общество в </a:t>
            </a:r>
            <a:r>
              <a:rPr lang="ru-RU" sz="1200" b="1" u="sng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Большесельском</a:t>
            </a:r>
            <a:r>
              <a:rPr lang="ru-RU" sz="1200" b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u="sng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муницпальном</a:t>
            </a:r>
            <a:r>
              <a:rPr lang="ru-RU" sz="1200" b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районе» </a:t>
            </a:r>
            <a:r>
              <a:rPr lang="ru-RU" sz="1200" b="1" u="sng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200" b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2016-2018 годы</a:t>
            </a:r>
          </a:p>
          <a:p>
            <a:pPr algn="ctr"/>
            <a:r>
              <a:rPr lang="ru-RU" sz="1300" b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(объем финансирования 1300 </a:t>
            </a:r>
            <a:r>
              <a:rPr lang="ru-RU" sz="1300" b="1" u="sng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300" b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300" u="sng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90276" y="945826"/>
            <a:ext cx="4032448" cy="150903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Целью</a:t>
            </a:r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программы является </a:t>
            </a: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получение гражданами и организациями преимуществ от применения информационных технологий за счет обеспечения равного доступа к информационным ресурсам</a:t>
            </a:r>
          </a:p>
          <a:p>
            <a:pPr algn="just"/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Программа направлена на выполнение следующей задачи:</a:t>
            </a:r>
          </a:p>
          <a:p>
            <a:pPr algn="ctr"/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Издательская деятельность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20500" y="2556359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300" b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«Экономическое развитие в </a:t>
            </a:r>
            <a:r>
              <a:rPr lang="ru-RU" sz="1300" b="1" u="sng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Большесельском</a:t>
            </a:r>
            <a:r>
              <a:rPr lang="ru-RU" sz="1300" b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муниципальном районе» </a:t>
            </a:r>
            <a:endParaRPr lang="ru-RU" sz="1300" u="sng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300" b="1" u="sng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300" b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2016-2018 годы</a:t>
            </a:r>
          </a:p>
          <a:p>
            <a:pPr algn="ctr"/>
            <a:r>
              <a:rPr lang="ru-RU" sz="1300" b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(объем финансирования 100 тыс.руб</a:t>
            </a:r>
            <a:r>
              <a:rPr lang="ru-RU" sz="1300" b="1" u="sng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300" u="sng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986868" y="3610440"/>
            <a:ext cx="3816424" cy="260647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благоприятных условий для развития субъектов малого и среднего предпринимательства, способствующих увеличению их вклада в экономику </a:t>
            </a:r>
            <a:r>
              <a:rPr lang="ru-RU" sz="12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Большесельского</a:t>
            </a: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района.</a:t>
            </a:r>
          </a:p>
          <a:p>
            <a:pPr algn="ctr"/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информационная, финансовая, консультационная и организационная поддержка субъектов малого и среднего предпринимательства;</a:t>
            </a:r>
          </a:p>
          <a:p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имущественная поддержка субъектов малого и среднего предпринимательства;</a:t>
            </a:r>
          </a:p>
          <a:p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развитие инфраструктуры поддержки субъектов малого и среднего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предпринимательства.</a:t>
            </a:r>
            <a:endParaRPr lang="ru-RU" sz="12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588702" y="886060"/>
            <a:ext cx="242316" cy="360040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8483290" y="685766"/>
            <a:ext cx="242316" cy="353214"/>
          </a:xfrm>
          <a:prstGeom prst="downArrow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546010" y="2226264"/>
            <a:ext cx="1944216" cy="457200"/>
          </a:xfrm>
          <a:prstGeom prst="ellips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Задача: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40034" y="3099723"/>
            <a:ext cx="2796214" cy="69837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градостроительной документации в БМР</a:t>
            </a:r>
            <a:endParaRPr lang="ru-RU" sz="1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Прямая со стрелкой 18"/>
          <p:cNvCxnSpPr>
            <a:stCxn id="2" idx="3"/>
          </p:cNvCxnSpPr>
          <p:nvPr/>
        </p:nvCxnSpPr>
        <p:spPr>
          <a:xfrm flipH="1">
            <a:off x="1438141" y="2616509"/>
            <a:ext cx="392593" cy="386126"/>
          </a:xfrm>
          <a:prstGeom prst="straightConnector1">
            <a:avLst/>
          </a:prstGeom>
          <a:ln>
            <a:solidFill>
              <a:srgbClr val="3148E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Z:\Бюджет для граждан\2017 год\Фото\село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51"/>
          <a:stretch/>
        </p:blipFill>
        <p:spPr bwMode="auto">
          <a:xfrm>
            <a:off x="467544" y="3933056"/>
            <a:ext cx="3906011" cy="26760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707206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561" y="2011952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 </a:t>
            </a:r>
            <a:r>
              <a:rPr lang="ru-RU" sz="14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«Обеспечение общественного порядка и противодействия преступности на территории </a:t>
            </a:r>
            <a:r>
              <a:rPr lang="ru-RU" sz="1400" b="1" i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Большесельского</a:t>
            </a:r>
            <a:r>
              <a:rPr lang="ru-RU" sz="14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муниципального района» на </a:t>
            </a:r>
            <a:r>
              <a:rPr lang="ru-RU" sz="14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2015-2017 годы</a:t>
            </a:r>
          </a:p>
          <a:p>
            <a:pPr algn="ctr"/>
            <a:r>
              <a:rPr lang="ru-RU" sz="14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(объем финансирования 100 тыс.руб)</a:t>
            </a:r>
            <a:endParaRPr lang="ru-RU" sz="1400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9345" y="3264271"/>
            <a:ext cx="4573524" cy="3350343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Целью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данной программы является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овершенствование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механизмов  взаимодействия  органов местного самоуправления, правоохранительных  органов, организаций и общественных объединений по профилактике правонарушений, защите конституционных прав граждан, проживающих на территории   </a:t>
            </a:r>
            <a:r>
              <a:rPr lang="ru-RU" sz="120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Большесельского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района</a:t>
            </a: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Программа предполагает выполнение следующих задач: </a:t>
            </a:r>
          </a:p>
          <a:p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Защита  конституционного  строя,  предупреждение актов терроризма, проявлений  экстремизма и ксенофобии. </a:t>
            </a:r>
          </a:p>
          <a:p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Повышение безопасности дорожного движения.</a:t>
            </a:r>
            <a:endParaRPr lang="ru-RU" sz="12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функционирования в вечернее время спортивных залов общеобразовательных школ для занятий в них обучающихся с целью профилактики правонарушений среди несовершеннолетних.</a:t>
            </a:r>
            <a:endParaRPr lang="ru-RU" sz="12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67526" y="256679"/>
            <a:ext cx="4140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ru-RU" sz="14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i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Энергоэффективность</a:t>
            </a:r>
            <a:r>
              <a:rPr lang="ru-RU" sz="14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b="1" i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Большесельском</a:t>
            </a:r>
            <a:r>
              <a:rPr lang="ru-RU" sz="14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муниципальном районе на </a:t>
            </a:r>
            <a:r>
              <a:rPr lang="ru-RU" sz="14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2016-2018 </a:t>
            </a:r>
            <a:r>
              <a:rPr lang="ru-RU" sz="14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годы.»</a:t>
            </a:r>
            <a:r>
              <a:rPr lang="ru-RU" sz="14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(объем финансирования 100тыс.руб</a:t>
            </a:r>
            <a:r>
              <a:rPr lang="ru-RU" sz="12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200" b="1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69322" y="3356992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«Обеспечение качественными коммунальными услугами населения </a:t>
            </a:r>
            <a:r>
              <a:rPr lang="ru-RU" sz="1400" b="1" i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Большесельского</a:t>
            </a:r>
            <a:r>
              <a:rPr lang="ru-RU" sz="14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муниципального района на </a:t>
            </a:r>
            <a:r>
              <a:rPr lang="ru-RU" sz="14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2015-2017 </a:t>
            </a:r>
            <a:r>
              <a:rPr lang="ru-RU" sz="14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годы»</a:t>
            </a:r>
          </a:p>
          <a:p>
            <a:pPr algn="ctr"/>
            <a:r>
              <a:rPr lang="ru-RU" sz="14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(объем финансирования 32470 тыс.руб)</a:t>
            </a:r>
            <a:endParaRPr lang="ru-RU" sz="1400" b="1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867004" y="1248087"/>
            <a:ext cx="4176636" cy="1933416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Целью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данной программы является  повышение эффективности использования энергетических ресурсов в </a:t>
            </a:r>
            <a:r>
              <a:rPr lang="ru-RU" sz="120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Большесельском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муниципальном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районе</a:t>
            </a:r>
          </a:p>
          <a:p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Внедрение энергосберегающих технологий и энергетически эффективного оборудования в учреждениях района.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Экономия энергетических и тепловых ресурсов.</a:t>
            </a:r>
          </a:p>
          <a:p>
            <a:pPr algn="ctr"/>
            <a:endParaRPr lang="ru-RU" sz="12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022830" y="4666367"/>
            <a:ext cx="4085664" cy="1948247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программы: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потребителей </a:t>
            </a:r>
            <a:r>
              <a:rPr lang="ru-RU" sz="120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Большесельского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 качественными коммунальными услугами при надежной и  эффективной работе коммунальной инфраструктуры района</a:t>
            </a:r>
          </a:p>
          <a:p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 программы: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Поддержка предприятий коммунального комплекса,;</a:t>
            </a:r>
          </a:p>
          <a:p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Модернизация объектов теплоснабжения;</a:t>
            </a:r>
          </a:p>
          <a:p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Повышение качества водоснабжения</a:t>
            </a:r>
            <a:endParaRPr lang="ru-RU" sz="12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8244408" y="1003485"/>
            <a:ext cx="648072" cy="426714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 b="14760"/>
          <a:stretch/>
        </p:blipFill>
        <p:spPr bwMode="auto">
          <a:xfrm>
            <a:off x="467544" y="202889"/>
            <a:ext cx="3600400" cy="16695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2490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496944" cy="9361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7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Финансовая помощь муниципальному району из областного и федерального бюджета</a:t>
            </a:r>
            <a:endParaRPr lang="ru-RU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855610454"/>
              </p:ext>
            </p:extLst>
          </p:nvPr>
        </p:nvGraphicFramePr>
        <p:xfrm>
          <a:off x="179512" y="1340768"/>
          <a:ext cx="8712968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17210"/>
              </p:ext>
            </p:extLst>
          </p:nvPr>
        </p:nvGraphicFramePr>
        <p:xfrm>
          <a:off x="2267744" y="4941168"/>
          <a:ext cx="6336704" cy="148336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584176"/>
                <a:gridCol w="1584176"/>
                <a:gridCol w="1584176"/>
                <a:gridCol w="158417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148928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134077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98290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27834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223987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213171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211336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213274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28555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41274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17398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17314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5537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515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-1692696" y="116632"/>
            <a:ext cx="8496944" cy="9361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7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Обратная связь</a:t>
            </a:r>
            <a:endParaRPr lang="ru-RU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327350"/>
            <a:ext cx="2978299" cy="2151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" t="5498" b="21752"/>
          <a:stretch/>
        </p:blipFill>
        <p:spPr bwMode="auto">
          <a:xfrm>
            <a:off x="4932040" y="620688"/>
            <a:ext cx="3951352" cy="2238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Прямоугольник с двумя вырезанными противолежащими углами 8"/>
          <p:cNvSpPr/>
          <p:nvPr/>
        </p:nvSpPr>
        <p:spPr>
          <a:xfrm>
            <a:off x="559371" y="764704"/>
            <a:ext cx="4032448" cy="28803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Презентация подготовлена Финансовым управлением администрации Большесельского муниципального района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1" name="Прямоугольник с двумя вырезанными противолежащими углами 10"/>
          <p:cNvSpPr/>
          <p:nvPr/>
        </p:nvSpPr>
        <p:spPr>
          <a:xfrm>
            <a:off x="4571231" y="3645024"/>
            <a:ext cx="4032448" cy="28803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Свои вопросы и предложения Вы можете направить в финансовое управление администрации Большесельского МР</a:t>
            </a:r>
          </a:p>
          <a:p>
            <a:pPr indent="361950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тел. (руководитель) - +7(48542)2-93-11; (исполнители) +7(48542)2-93-39</a:t>
            </a:r>
            <a:endParaRPr lang="en-US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61950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61950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адрес: 152360, Ярославская область, Большесельский район, с. Большое Село, пл. Советская, д. 9</a:t>
            </a:r>
            <a:endParaRPr lang="en-US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61950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61950"/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finbselo@mail.ru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15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76672" y="188640"/>
            <a:ext cx="759066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Бюджетная система в России</a:t>
            </a:r>
            <a:endParaRPr lang="ru-RU" sz="4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80971" y="1484784"/>
            <a:ext cx="638206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000" b="1" cap="none" spc="0" dirty="0" smtClean="0">
                <a:ln w="10541" cmpd="sng">
                  <a:solidFill>
                    <a:schemeClr val="accent3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Федеральный бюджет</a:t>
            </a:r>
            <a:endParaRPr lang="ru-RU" sz="4000" b="1" cap="none" spc="0" dirty="0">
              <a:ln w="10541" cmpd="sng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88499" y="2900349"/>
            <a:ext cx="735910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000" b="1" cap="none" spc="0" dirty="0" smtClean="0">
                <a:ln w="10541" cmpd="sng">
                  <a:solidFill>
                    <a:schemeClr val="accent3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Бюджеты субъектов РФ(85)</a:t>
            </a:r>
            <a:endParaRPr lang="ru-RU" sz="4000" b="1" cap="none" spc="0" dirty="0">
              <a:ln w="10541" cmpd="sng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1411" y="4509120"/>
            <a:ext cx="2880319" cy="20005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3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Бюджеты муниципальных районов</a:t>
            </a:r>
          </a:p>
          <a:p>
            <a:pPr algn="ctr"/>
            <a:endParaRPr lang="ru-RU" sz="4000" b="1" cap="none" spc="0" dirty="0">
              <a:ln w="10541" cmpd="sng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27512" y="4509120"/>
            <a:ext cx="2880319" cy="20005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3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Бюджеты городских округов</a:t>
            </a:r>
          </a:p>
          <a:p>
            <a:pPr algn="ctr"/>
            <a:endParaRPr lang="ru-RU" sz="4000" b="1" cap="none" spc="0" dirty="0">
              <a:ln w="10541" cmpd="sng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012160" y="4509120"/>
            <a:ext cx="2880319" cy="20005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3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Бюджеты сельских поселений</a:t>
            </a:r>
          </a:p>
          <a:p>
            <a:pPr algn="ctr"/>
            <a:endParaRPr lang="ru-RU" sz="4000" b="1" cap="none" spc="0" dirty="0">
              <a:ln w="10541" cmpd="sng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3851920" y="2192670"/>
            <a:ext cx="1224136" cy="707679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6840251" y="3801440"/>
            <a:ext cx="1224136" cy="707679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4055603" y="3801441"/>
            <a:ext cx="1224136" cy="707679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1159502" y="3801441"/>
            <a:ext cx="1224136" cy="707679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7624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18528" y="94527"/>
            <a:ext cx="566514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Бюджетная система </a:t>
            </a:r>
          </a:p>
          <a:p>
            <a:pPr algn="ctr"/>
            <a:r>
              <a:rPr lang="ru-RU" sz="4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Ярославской области</a:t>
            </a:r>
            <a:endParaRPr lang="ru-RU" sz="4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660232" y="1516842"/>
            <a:ext cx="2068710" cy="184015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Областной бюджет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453145" y="3796261"/>
            <a:ext cx="1666056" cy="144483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72 бюджета сельских поселений</a:t>
            </a:r>
            <a:endParaRPr lang="ru-RU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трелка вправо 12"/>
          <p:cNvSpPr/>
          <p:nvPr/>
        </p:nvSpPr>
        <p:spPr>
          <a:xfrm rot="10800000">
            <a:off x="6241127" y="2165195"/>
            <a:ext cx="311912" cy="40981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Стрелка вправо 13"/>
          <p:cNvSpPr/>
          <p:nvPr/>
        </p:nvSpPr>
        <p:spPr>
          <a:xfrm rot="8721443">
            <a:off x="6407577" y="2845849"/>
            <a:ext cx="332776" cy="45707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Стрелка вправо 14"/>
          <p:cNvSpPr/>
          <p:nvPr/>
        </p:nvSpPr>
        <p:spPr>
          <a:xfrm rot="6641282">
            <a:off x="7024842" y="3287547"/>
            <a:ext cx="309463" cy="472991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Стрелка вправо 15"/>
          <p:cNvSpPr/>
          <p:nvPr/>
        </p:nvSpPr>
        <p:spPr>
          <a:xfrm rot="5005098">
            <a:off x="8014493" y="3353298"/>
            <a:ext cx="352244" cy="480883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18" y="200386"/>
            <a:ext cx="3591985" cy="26817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246" y="4417646"/>
            <a:ext cx="3321986" cy="252471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96037"/>
            <a:ext cx="3744416" cy="23589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 10"/>
          <p:cNvSpPr/>
          <p:nvPr/>
        </p:nvSpPr>
        <p:spPr>
          <a:xfrm>
            <a:off x="5868144" y="3656918"/>
            <a:ext cx="1834342" cy="158417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 бюджетов городских поселений</a:t>
            </a:r>
            <a:endParaRPr lang="ru-RU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572000" y="2934929"/>
            <a:ext cx="1958357" cy="144397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 бюджета городских округов</a:t>
            </a:r>
            <a:endParaRPr lang="ru-RU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851920" y="1516842"/>
            <a:ext cx="2263833" cy="161649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17 бюджетов муниципальных районов</a:t>
            </a:r>
            <a:endParaRPr lang="ru-RU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907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188640"/>
            <a:ext cx="81635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Консолидированный бюджет БМР</a:t>
            </a:r>
            <a:endParaRPr lang="ru-RU" sz="40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79512" y="930303"/>
            <a:ext cx="2880320" cy="217515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Районный бюджет</a:t>
            </a:r>
            <a:endParaRPr lang="ru-RU" sz="3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779912" y="946325"/>
            <a:ext cx="3312368" cy="144016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 Большесельского сельского поселения</a:t>
            </a:r>
            <a:endParaRPr lang="ru-RU" sz="2000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0" y="3645024"/>
            <a:ext cx="3312368" cy="144016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 Благовещенского сельского поселения</a:t>
            </a:r>
          </a:p>
        </p:txBody>
      </p:sp>
      <p:sp>
        <p:nvSpPr>
          <p:cNvPr id="13" name="Овал 12"/>
          <p:cNvSpPr/>
          <p:nvPr/>
        </p:nvSpPr>
        <p:spPr>
          <a:xfrm>
            <a:off x="2987824" y="2607315"/>
            <a:ext cx="3312368" cy="144016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 Вареговского сельского поселения</a:t>
            </a:r>
          </a:p>
        </p:txBody>
      </p:sp>
      <p:sp>
        <p:nvSpPr>
          <p:cNvPr id="14" name="Стрелка вправо 13"/>
          <p:cNvSpPr/>
          <p:nvPr/>
        </p:nvSpPr>
        <p:spPr>
          <a:xfrm rot="5400000">
            <a:off x="1463716" y="3198091"/>
            <a:ext cx="311912" cy="40981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Стрелка вправо 14"/>
          <p:cNvSpPr/>
          <p:nvPr/>
        </p:nvSpPr>
        <p:spPr>
          <a:xfrm rot="2925748">
            <a:off x="2711315" y="2746458"/>
            <a:ext cx="311912" cy="40981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Стрелка вправо 15"/>
          <p:cNvSpPr/>
          <p:nvPr/>
        </p:nvSpPr>
        <p:spPr>
          <a:xfrm rot="20889256">
            <a:off x="3289405" y="1623443"/>
            <a:ext cx="311912" cy="40981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161" y="2002340"/>
            <a:ext cx="2430605" cy="21467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318" y="4437112"/>
            <a:ext cx="3823315" cy="20239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5" t="6147" r="6195" b="1696"/>
          <a:stretch/>
        </p:blipFill>
        <p:spPr bwMode="auto">
          <a:xfrm>
            <a:off x="1950057" y="4869160"/>
            <a:ext cx="2477318" cy="19969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2567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50" b="97750" l="1356" r="98475">
                        <a14:foregroundMark x1="6271" y1="24000" x2="30169" y2="13250"/>
                        <a14:foregroundMark x1="29661" y1="13250" x2="35763" y2="12250"/>
                        <a14:foregroundMark x1="35932" y1="12750" x2="40508" y2="14000"/>
                        <a14:foregroundMark x1="40678" y1="16000" x2="21186" y2="70250"/>
                        <a14:foregroundMark x1="13390" y1="40500" x2="44237" y2="69500"/>
                        <a14:foregroundMark x1="62712" y1="59250" x2="68814" y2="17500"/>
                        <a14:foregroundMark x1="57797" y1="24500" x2="78644" y2="52500"/>
                        <a14:foregroundMark x1="78136" y1="36500" x2="62203" y2="12500"/>
                        <a14:backgroundMark x1="13898" y1="95250" x2="51186" y2="81000"/>
                        <a14:backgroundMark x1="8814" y1="92500" x2="3898" y2="35750"/>
                        <a14:backgroundMark x1="62712" y1="79000" x2="9220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4965">
            <a:off x="197267" y="959085"/>
            <a:ext cx="9073008" cy="615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96598" y="188640"/>
            <a:ext cx="699345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Нормативно – правовая база </a:t>
            </a:r>
            <a:endParaRPr lang="ru-RU" sz="40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71800" y="1844823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Бюджетный кодекс РФ</a:t>
            </a:r>
            <a:endParaRPr lang="ru-RU" sz="2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9712" y="2751971"/>
            <a:ext cx="5281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Бюджетное законодательство Ярославской области</a:t>
            </a:r>
            <a:endParaRPr lang="ru-RU" sz="2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96598" y="3918247"/>
            <a:ext cx="6570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Нормативно – правовые акты органов МСУ</a:t>
            </a:r>
            <a:endParaRPr lang="ru-RU" sz="2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408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8639" y="188640"/>
            <a:ext cx="900939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Основа составления проекта бюджета</a:t>
            </a:r>
            <a:endParaRPr lang="ru-RU" sz="40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300226424"/>
              </p:ext>
            </p:extLst>
          </p:nvPr>
        </p:nvGraphicFramePr>
        <p:xfrm>
          <a:off x="1524000" y="1397000"/>
          <a:ext cx="6648400" cy="3904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89" b="93443" l="10000" r="100000">
                        <a14:foregroundMark x1="15429" y1="84836" x2="10857" y2="78279"/>
                        <a14:foregroundMark x1="12286" y1="78279" x2="15143" y2="72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0" y="4437112"/>
            <a:ext cx="333375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9651895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1977</TotalTime>
  <Words>3912</Words>
  <Application>Microsoft Office PowerPoint</Application>
  <PresentationFormat>Экран (4:3)</PresentationFormat>
  <Paragraphs>632</Paragraphs>
  <Slides>46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Распределение расходов бюджета района по муниципальным программам в 2016-2019 годах</vt:lpstr>
      <vt:lpstr>Презентация PowerPoint</vt:lpstr>
      <vt:lpstr>Расходы районного бюджета по муниципальным программам в 2017 году</vt:lpstr>
      <vt:lpstr>Расходы районного бюджета по муниципальным программам в 2017 году</vt:lpstr>
      <vt:lpstr>Расходы районного бюджета по муниципальным программам в 2017 году</vt:lpstr>
      <vt:lpstr>Расходы районного бюджета по муниципальным программам в 2017 году</vt:lpstr>
      <vt:lpstr>Что такое «Адресная инвестиционная программа (АИП) ?»</vt:lpstr>
      <vt:lpstr>Приоритетные направления муниципальной программы «Развитие образования и молодежная политика в Большесельском МР» на 2017 год</vt:lpstr>
      <vt:lpstr>Приоритетные направления муниципальной программы «Развитие культуры и туризма в Большесельском МР» на 2017 год</vt:lpstr>
      <vt:lpstr>Приоритетные направления муниципальной программы «Социальная поддержка населения в Большесельском МР» на 2017 год</vt:lpstr>
      <vt:lpstr>Приоритетные направления муниципальной программы «Развитие сельского хозяйства в Большесельском МР» на 2017 год</vt:lpstr>
      <vt:lpstr>Муниципальная программа   «Развитие дорожного хозяйства и транспорта в Большесельском муниципальном районе на 2015-2017 годы»</vt:lpstr>
      <vt:lpstr>Расходы Дорожного фонда Большесельского МР</vt:lpstr>
      <vt:lpstr>Муниципальная  программа «Развитие физической культуры и спорта в Большесельском муниципальном районе на 2015-2017 годы»</vt:lpstr>
      <vt:lpstr>Презентация PowerPoint</vt:lpstr>
      <vt:lpstr>Презентация PowerPoint</vt:lpstr>
      <vt:lpstr>Презентация PowerPoint</vt:lpstr>
      <vt:lpstr>Финансовая помощь муниципальному району из областного и федерального бюджета</vt:lpstr>
      <vt:lpstr>Обратная связь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В. Цыганова</dc:creator>
  <cp:lastModifiedBy>Наталия В. Цыганова</cp:lastModifiedBy>
  <cp:revision>179</cp:revision>
  <cp:lastPrinted>2017-04-14T07:12:40Z</cp:lastPrinted>
  <dcterms:created xsi:type="dcterms:W3CDTF">2017-04-05T11:32:01Z</dcterms:created>
  <dcterms:modified xsi:type="dcterms:W3CDTF">2017-04-14T09:05:32Z</dcterms:modified>
</cp:coreProperties>
</file>